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notesSlides/notesSlide14.xml" ContentType="application/vnd.openxmlformats-officedocument.presentationml.notesSlide+xml"/>
  <Override PartName="/ppt/charts/chart4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5.xml" ContentType="application/vnd.openxmlformats-officedocument.drawingml.chart+xml"/>
  <Override PartName="/ppt/notesSlides/notesSlide17.xml" ContentType="application/vnd.openxmlformats-officedocument.presentationml.notesSlide+xml"/>
  <Override PartName="/ppt/charts/chart6.xml" ContentType="application/vnd.openxmlformats-officedocument.drawingml.chart+xml"/>
  <Override PartName="/ppt/notesSlides/notesSlide18.xml" ContentType="application/vnd.openxmlformats-officedocument.presentationml.notesSlide+xml"/>
  <Override PartName="/ppt/charts/chart7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8.xml" ContentType="application/vnd.openxmlformats-officedocument.drawingml.chart+xml"/>
  <Override PartName="/ppt/notesSlides/notesSlide23.xml" ContentType="application/vnd.openxmlformats-officedocument.presentationml.notesSlide+xml"/>
  <Override PartName="/ppt/charts/chart9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rts/chart10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1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2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6.xml" ContentType="application/vnd.openxmlformats-officedocument.presentationml.notesSlide+xml"/>
  <Override PartName="/ppt/charts/chart13.xml" ContentType="application/vnd.openxmlformats-officedocument.drawingml.chart+xml"/>
  <Override PartName="/ppt/notesSlides/notesSlide27.xml" ContentType="application/vnd.openxmlformats-officedocument.presentationml.notesSlide+xml"/>
  <Override PartName="/ppt/charts/chart14.xml" ContentType="application/vnd.openxmlformats-officedocument.drawingml.chart+xml"/>
  <Override PartName="/ppt/drawings/drawing1.xml" ContentType="application/vnd.openxmlformats-officedocument.drawingml.chartshapes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rts/chart15.xml" ContentType="application/vnd.openxmlformats-officedocument.drawingml.chart+xml"/>
  <Override PartName="/ppt/notesSlides/notesSlide30.xml" ContentType="application/vnd.openxmlformats-officedocument.presentationml.notesSlide+xml"/>
  <Override PartName="/ppt/charts/chart16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rts/chart1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5.xml" ContentType="application/vnd.openxmlformats-officedocument.presentationml.notesSlid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801" r:id="rId2"/>
    <p:sldId id="844" r:id="rId3"/>
    <p:sldId id="725" r:id="rId4"/>
    <p:sldId id="841" r:id="rId5"/>
    <p:sldId id="746" r:id="rId6"/>
    <p:sldId id="796" r:id="rId7"/>
    <p:sldId id="721" r:id="rId8"/>
    <p:sldId id="800" r:id="rId9"/>
    <p:sldId id="698" r:id="rId10"/>
    <p:sldId id="806" r:id="rId11"/>
    <p:sldId id="838" r:id="rId12"/>
    <p:sldId id="859" r:id="rId13"/>
    <p:sldId id="814" r:id="rId14"/>
    <p:sldId id="815" r:id="rId15"/>
    <p:sldId id="827" r:id="rId16"/>
    <p:sldId id="824" r:id="rId17"/>
    <p:sldId id="762" r:id="rId18"/>
    <p:sldId id="706" r:id="rId19"/>
    <p:sldId id="855" r:id="rId20"/>
    <p:sldId id="763" r:id="rId21"/>
    <p:sldId id="787" r:id="rId22"/>
    <p:sldId id="829" r:id="rId23"/>
    <p:sldId id="765" r:id="rId24"/>
    <p:sldId id="850" r:id="rId25"/>
    <p:sldId id="848" r:id="rId26"/>
    <p:sldId id="833" r:id="rId27"/>
    <p:sldId id="840" r:id="rId28"/>
    <p:sldId id="745" r:id="rId29"/>
    <p:sldId id="777" r:id="rId30"/>
    <p:sldId id="778" r:id="rId31"/>
    <p:sldId id="791" r:id="rId32"/>
    <p:sldId id="817" r:id="rId33"/>
    <p:sldId id="851" r:id="rId34"/>
    <p:sldId id="856" r:id="rId35"/>
    <p:sldId id="830" r:id="rId36"/>
    <p:sldId id="846" r:id="rId37"/>
    <p:sldId id="857" r:id="rId38"/>
    <p:sldId id="853" r:id="rId39"/>
    <p:sldId id="858" r:id="rId40"/>
  </p:sldIdLst>
  <p:sldSz cx="9144000" cy="6858000" type="screen4x3"/>
  <p:notesSz cx="6669088" cy="97758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3B549E"/>
    <a:srgbClr val="002060"/>
    <a:srgbClr val="4F81BD"/>
    <a:srgbClr val="008BBC"/>
    <a:srgbClr val="4A7EBB"/>
    <a:srgbClr val="98B954"/>
    <a:srgbClr val="BE4B48"/>
    <a:srgbClr val="2FFF43"/>
    <a:srgbClr val="254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83" autoAdjust="0"/>
    <p:restoredTop sz="94228" autoAdjust="0"/>
  </p:normalViewPr>
  <p:slideViewPr>
    <p:cSldViewPr>
      <p:cViewPr varScale="1">
        <p:scale>
          <a:sx n="118" d="100"/>
          <a:sy n="118" d="100"/>
        </p:scale>
        <p:origin x="129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8"/>
    </p:cViewPr>
  </p:sorterViewPr>
  <p:notesViewPr>
    <p:cSldViewPr>
      <p:cViewPr varScale="1">
        <p:scale>
          <a:sx n="83" d="100"/>
          <a:sy n="83" d="100"/>
        </p:scale>
        <p:origin x="3948" y="96"/>
      </p:cViewPr>
      <p:guideLst>
        <p:guide orient="horz" pos="3079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0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euille_de_calcul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6.xlsx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J:\PRESSE%20MEDIA\CONFERENCES%20DE%20PRESSE\2016\28%20JANVIER%202016\SLIDES\ARCHIVES\16.01.25.%20grGAD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7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1.8431046739171505E-2"/>
          <c:w val="0.97880128307916614"/>
          <c:h val="0.7337728281968969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Feuil1!$A$2</c:f>
              <c:strCache>
                <c:ptCount val="1"/>
                <c:pt idx="0">
                  <c:v>Unités de compte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13%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13%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14%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16%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20%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 (e)</c:v>
                </c:pt>
              </c:strCache>
            </c:strRef>
          </c:cat>
          <c:val>
            <c:numRef>
              <c:f>Feuil1!$B$2:$F$2</c:f>
              <c:numCache>
                <c:formatCode>0.000</c:formatCode>
                <c:ptCount val="5"/>
                <c:pt idx="0">
                  <c:v>16.542999999999999</c:v>
                </c:pt>
                <c:pt idx="1">
                  <c:v>13.824</c:v>
                </c:pt>
                <c:pt idx="2">
                  <c:v>16.815000000000001</c:v>
                </c:pt>
                <c:pt idx="3">
                  <c:v>20.457000000000001</c:v>
                </c:pt>
                <c:pt idx="4">
                  <c:v>27.077999999999999</c:v>
                </c:pt>
              </c:numCache>
            </c:numRef>
          </c:val>
        </c:ser>
        <c:ser>
          <c:idx val="3"/>
          <c:order val="1"/>
          <c:tx>
            <c:strRef>
              <c:f>Feuil1!$A$3</c:f>
              <c:strCache>
                <c:ptCount val="1"/>
                <c:pt idx="0">
                  <c:v>Euros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25374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87%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87%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86%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84%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80%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 (e)</c:v>
                </c:pt>
              </c:strCache>
            </c:strRef>
          </c:cat>
          <c:val>
            <c:numRef>
              <c:f>Feuil1!$B$3:$F$3</c:f>
              <c:numCache>
                <c:formatCode>0.000</c:formatCode>
                <c:ptCount val="5"/>
                <c:pt idx="0">
                  <c:v>107.566</c:v>
                </c:pt>
                <c:pt idx="1">
                  <c:v>99.427000000000007</c:v>
                </c:pt>
                <c:pt idx="2">
                  <c:v>102.01900000000001</c:v>
                </c:pt>
                <c:pt idx="3">
                  <c:v>108.491</c:v>
                </c:pt>
                <c:pt idx="4">
                  <c:v>108.23699999999999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5322832"/>
        <c:axId val="282160096"/>
      </c:barChart>
      <c:catAx>
        <c:axId val="28532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srgbClr val="002060"/>
            </a:solidFill>
          </a:ln>
        </c:spPr>
        <c:txPr>
          <a:bodyPr/>
          <a:lstStyle/>
          <a:p>
            <a:pPr>
              <a:defRPr sz="1200" b="0">
                <a:solidFill>
                  <a:srgbClr val="002060"/>
                </a:solidFill>
                <a:latin typeface="Verdana" pitchFamily="34" charset="0"/>
                <a:cs typeface="Arial" pitchFamily="34" charset="0"/>
              </a:defRPr>
            </a:pPr>
            <a:endParaRPr lang="fr-FR"/>
          </a:p>
        </c:txPr>
        <c:crossAx val="282160096"/>
        <c:crosses val="autoZero"/>
        <c:auto val="1"/>
        <c:lblAlgn val="ctr"/>
        <c:lblOffset val="100"/>
        <c:noMultiLvlLbl val="0"/>
      </c:catAx>
      <c:valAx>
        <c:axId val="282160096"/>
        <c:scaling>
          <c:orientation val="minMax"/>
        </c:scaling>
        <c:delete val="1"/>
        <c:axPos val="l"/>
        <c:numFmt formatCode="0.000" sourceLinked="1"/>
        <c:majorTickMark val="out"/>
        <c:minorTickMark val="none"/>
        <c:tickLblPos val="none"/>
        <c:crossAx val="285322832"/>
        <c:crosses val="autoZero"/>
        <c:crossBetween val="between"/>
      </c:valAx>
      <c:spPr>
        <a:noFill/>
        <a:ln w="25402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fr-F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6190392561391179"/>
                  <c:y val="0.19622123346811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FFFFFF"/>
                    </a:solidFill>
                    <a:latin typeface="Helvetica Neue" panose="02000503000000020004" pitchFamily="2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Feuil1!$A$2:$A$3</c:f>
              <c:strCache>
                <c:ptCount val="2"/>
                <c:pt idx="0">
                  <c:v>moins de 10 salariés</c:v>
                </c:pt>
                <c:pt idx="1">
                  <c:v>10 salariés et plus</c:v>
                </c:pt>
              </c:strCache>
            </c:strRef>
          </c:cat>
          <c:val>
            <c:numRef>
              <c:f>Feuil1!$B$2:$B$3</c:f>
              <c:numCache>
                <c:formatCode>0%</c:formatCode>
                <c:ptCount val="2"/>
                <c:pt idx="0">
                  <c:v>0.28000000000000003</c:v>
                </c:pt>
                <c:pt idx="1">
                  <c:v>0.72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1858494183773064"/>
                  <c:y val="-0.139804381953985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FFFFFF"/>
                    </a:solidFill>
                    <a:latin typeface="Helvetica Neue" panose="02000503000000020004" pitchFamily="2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Feuil1!$A$2:$A$3</c:f>
              <c:strCache>
                <c:ptCount val="2"/>
                <c:pt idx="0">
                  <c:v>moins de 10 salariés</c:v>
                </c:pt>
                <c:pt idx="1">
                  <c:v>10 salariés et plus</c:v>
                </c:pt>
              </c:strCache>
            </c:strRef>
          </c:cat>
          <c:val>
            <c:numRef>
              <c:f>Feuil1!$B$2:$B$3</c:f>
              <c:numCache>
                <c:formatCode>0%</c:formatCode>
                <c:ptCount val="2"/>
                <c:pt idx="0">
                  <c:v>0.59</c:v>
                </c:pt>
                <c:pt idx="1">
                  <c:v>0.41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036350347556908E-3"/>
          <c:y val="6.3069235764327936E-2"/>
          <c:w val="0.99729636496524432"/>
          <c:h val="0.7110252935117233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Feuil1!$A$2</c:f>
              <c:strCache>
                <c:ptCount val="1"/>
                <c:pt idx="0">
                  <c:v>Décès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c:spPr>
          <c:invertIfNegative val="0"/>
          <c:dPt>
            <c:idx val="4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c:spPr>
          </c:dPt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 (e)</c:v>
                </c:pt>
              </c:strCache>
            </c:strRef>
          </c:cat>
          <c:val>
            <c:numRef>
              <c:f>Feuil1!$B$2:$F$2</c:f>
              <c:numCache>
                <c:formatCode>0.000</c:formatCode>
                <c:ptCount val="5"/>
                <c:pt idx="0">
                  <c:v>6.375</c:v>
                </c:pt>
                <c:pt idx="1">
                  <c:v>6.6520000000000001</c:v>
                </c:pt>
                <c:pt idx="2">
                  <c:v>6.8170000000000002</c:v>
                </c:pt>
                <c:pt idx="3">
                  <c:v>6.819</c:v>
                </c:pt>
                <c:pt idx="4">
                  <c:v>12.5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Retraite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 (e)</c:v>
                </c:pt>
              </c:strCache>
            </c:strRef>
          </c:cat>
          <c:val>
            <c:numRef>
              <c:f>Feuil1!$B$3:$F$3</c:f>
              <c:numCache>
                <c:formatCode>0.000</c:formatCode>
                <c:ptCount val="5"/>
                <c:pt idx="0">
                  <c:v>4.82</c:v>
                </c:pt>
                <c:pt idx="1">
                  <c:v>6.5490000000000004</c:v>
                </c:pt>
                <c:pt idx="2">
                  <c:v>5.7809999999999997</c:v>
                </c:pt>
                <c:pt idx="3">
                  <c:v>5.5780000000000003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6111040"/>
        <c:axId val="326111600"/>
      </c:barChart>
      <c:catAx>
        <c:axId val="326111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/>
          <a:lstStyle/>
          <a:p>
            <a:pPr>
              <a:defRPr sz="1400" b="0">
                <a:solidFill>
                  <a:srgbClr val="002060"/>
                </a:solidFill>
                <a:latin typeface="Verdana" pitchFamily="34" charset="0"/>
                <a:cs typeface="Arial" pitchFamily="34" charset="0"/>
              </a:defRPr>
            </a:pPr>
            <a:endParaRPr lang="fr-FR"/>
          </a:p>
        </c:txPr>
        <c:crossAx val="326111600"/>
        <c:crosses val="autoZero"/>
        <c:auto val="1"/>
        <c:lblAlgn val="ctr"/>
        <c:lblOffset val="100"/>
        <c:noMultiLvlLbl val="0"/>
      </c:catAx>
      <c:valAx>
        <c:axId val="326111600"/>
        <c:scaling>
          <c:orientation val="minMax"/>
          <c:max val="14"/>
          <c:min val="0"/>
        </c:scaling>
        <c:delete val="1"/>
        <c:axPos val="l"/>
        <c:numFmt formatCode="0.000" sourceLinked="1"/>
        <c:majorTickMark val="out"/>
        <c:minorTickMark val="none"/>
        <c:tickLblPos val="nextTo"/>
        <c:crossAx val="326111040"/>
        <c:crosses val="autoZero"/>
        <c:crossBetween val="between"/>
      </c:valAx>
      <c:spPr>
        <a:noFill/>
        <a:ln w="25402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fr-F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313643493510831"/>
          <c:y val="1.3406849484277001E-3"/>
          <c:w val="0.56272090599136015"/>
          <c:h val="0.87805834724462517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>
                  <a:tint val="9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5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/>
              </a:solidFill>
            </c:spPr>
          </c:dPt>
          <c:dPt>
            <c:idx val="9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cat>
            <c:strRef>
              <c:f>Feuil1!$A$2:$A$11</c:f>
              <c:strCache>
                <c:ptCount val="10"/>
                <c:pt idx="0">
                  <c:v>Perp</c:v>
                </c:pt>
                <c:pt idx="1">
                  <c:v>Fonctionnaires</c:v>
                </c:pt>
                <c:pt idx="2">
                  <c:v>Autres produits</c:v>
                </c:pt>
                <c:pt idx="3">
                  <c:v>PERCO</c:v>
                </c:pt>
                <c:pt idx="4">
                  <c:v>Article 39</c:v>
                </c:pt>
                <c:pt idx="5">
                  <c:v>Article 82</c:v>
                </c:pt>
                <c:pt idx="6">
                  <c:v>PER (Article 83)</c:v>
                </c:pt>
                <c:pt idx="7">
                  <c:v>Autres produits</c:v>
                </c:pt>
                <c:pt idx="8">
                  <c:v>Madelin</c:v>
                </c:pt>
                <c:pt idx="9">
                  <c:v>Madelin "Agricoles"</c:v>
                </c:pt>
              </c:strCache>
            </c:strRef>
          </c:cat>
          <c:val>
            <c:numRef>
              <c:f>Feuil1!$B$2:$B$11</c:f>
              <c:numCache>
                <c:formatCode>General</c:formatCode>
                <c:ptCount val="10"/>
                <c:pt idx="0">
                  <c:v>10.6</c:v>
                </c:pt>
                <c:pt idx="1">
                  <c:v>22.8</c:v>
                </c:pt>
                <c:pt idx="2">
                  <c:v>7.2</c:v>
                </c:pt>
                <c:pt idx="3">
                  <c:v>8.6</c:v>
                </c:pt>
                <c:pt idx="4">
                  <c:v>37.200000000000003</c:v>
                </c:pt>
                <c:pt idx="5">
                  <c:v>4</c:v>
                </c:pt>
                <c:pt idx="6">
                  <c:v>53.5</c:v>
                </c:pt>
                <c:pt idx="7">
                  <c:v>5.6</c:v>
                </c:pt>
                <c:pt idx="8">
                  <c:v>31.2</c:v>
                </c:pt>
                <c:pt idx="9">
                  <c:v>4.4000000000000004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347787000224745E-3"/>
          <c:y val="9.0070987252597073E-2"/>
          <c:w val="0.97887455147132962"/>
          <c:h val="0.8743164370078746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Feuil1!$B$1</c:f>
              <c:strCache>
                <c:ptCount val="1"/>
                <c:pt idx="0">
                  <c:v>Colonne3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tx2">
                        <a:lumMod val="75000"/>
                      </a:schemeClr>
                    </a:solidFill>
                    <a:latin typeface="Verdana" pitchFamily="34" charset="0"/>
                    <a:cs typeface="Times New Roman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Feuil1!$A$2:$A$6</c:f>
              <c:strCach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 (p)</c:v>
                </c:pt>
                <c:pt idx="4">
                  <c:v>2016 (p)</c:v>
                </c:pt>
              </c:strCache>
            </c:strRef>
          </c:cat>
          <c:val>
            <c:numRef>
              <c:f>Feuil1!$B$2:$B$6</c:f>
              <c:numCache>
                <c:formatCode>#,##0.0</c:formatCode>
                <c:ptCount val="5"/>
                <c:pt idx="0">
                  <c:v>-5.9</c:v>
                </c:pt>
                <c:pt idx="1">
                  <c:v>-6.8</c:v>
                </c:pt>
                <c:pt idx="2">
                  <c:v>-6.5</c:v>
                </c:pt>
                <c:pt idx="3">
                  <c:v>-7.4</c:v>
                </c:pt>
                <c:pt idx="4">
                  <c:v>-10.1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6115520"/>
        <c:axId val="328839664"/>
      </c:barChart>
      <c:catAx>
        <c:axId val="326115520"/>
        <c:scaling>
          <c:orientation val="minMax"/>
        </c:scaling>
        <c:delete val="0"/>
        <c:axPos val="b"/>
        <c:numFmt formatCode="#,##0" sourceLinked="0"/>
        <c:majorTickMark val="out"/>
        <c:minorTickMark val="none"/>
        <c:tickLblPos val="high"/>
        <c:spPr>
          <a:ln>
            <a:solidFill>
              <a:srgbClr val="3B559E"/>
            </a:solidFill>
          </a:ln>
        </c:spPr>
        <c:txPr>
          <a:bodyPr rot="0"/>
          <a:lstStyle/>
          <a:p>
            <a:pPr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cs typeface="Times New Roman" pitchFamily="18" charset="0"/>
              </a:defRPr>
            </a:pPr>
            <a:endParaRPr lang="fr-FR"/>
          </a:p>
        </c:txPr>
        <c:crossAx val="328839664"/>
        <c:crosses val="autoZero"/>
        <c:auto val="1"/>
        <c:lblAlgn val="ctr"/>
        <c:lblOffset val="100"/>
        <c:tickMarkSkip val="1"/>
        <c:noMultiLvlLbl val="0"/>
      </c:catAx>
      <c:valAx>
        <c:axId val="328839664"/>
        <c:scaling>
          <c:orientation val="minMax"/>
          <c:max val="0"/>
        </c:scaling>
        <c:delete val="0"/>
        <c:axPos val="l"/>
        <c:numFmt formatCode="#,##0" sourceLinked="0"/>
        <c:majorTickMark val="out"/>
        <c:minorTickMark val="none"/>
        <c:tickLblPos val="none"/>
        <c:spPr>
          <a:ln>
            <a:noFill/>
          </a:ln>
        </c:spPr>
        <c:crossAx val="326115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9"/>
      </a:pPr>
      <a:endParaRPr lang="fr-F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1739719073655201E-2"/>
          <c:y val="8.761418141374791E-2"/>
          <c:w val="0.95652056185267997"/>
          <c:h val="0.71334935836259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Dépenses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1.9763380976049491E-3"/>
                  <c:y val="-1.5690794001125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9526761952099528E-3"/>
                  <c:y val="-1.2552635200900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9526761952099164E-3"/>
                  <c:y val="-6.27631760045023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95267619520991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5.9290142928149023E-3"/>
                  <c:y val="-9.4144764006751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9408452440123984E-2"/>
                  <c:y val="-4.7072382003375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1503100049704117E-2"/>
                  <c:y val="-4.3934223203150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5455776244914044E-2"/>
                  <c:y val="-3.4519746802475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7432114342519933E-2"/>
                  <c:y val="-3.4519746802475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5.1384790537729014E-2"/>
                  <c:y val="-5.0210540803600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3479438147309077E-2"/>
                  <c:y val="-4.7072382003375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5455776244914044E-2"/>
                  <c:y val="-4.0796064402928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3.1621409561680004E-2"/>
                  <c:y val="-3.7657905602702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tx2">
                        <a:lumMod val="75000"/>
                      </a:schemeClr>
                    </a:solidFill>
                    <a:latin typeface="Verdana" pitchFamily="34" charset="0"/>
                    <a:cs typeface="Times New Roman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Feuil1!$A$2:$A$6</c:f>
              <c:strCach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 (p)</c:v>
                </c:pt>
                <c:pt idx="4">
                  <c:v>2016 (p)</c:v>
                </c:pt>
              </c:strCache>
            </c:strRef>
          </c:cat>
          <c:val>
            <c:numRef>
              <c:f>Feuil1!$B$2:$B$6</c:f>
              <c:numCache>
                <c:formatCode>0.000</c:formatCode>
                <c:ptCount val="5"/>
                <c:pt idx="0">
                  <c:v>170</c:v>
                </c:pt>
                <c:pt idx="1">
                  <c:v>173.8</c:v>
                </c:pt>
                <c:pt idx="2">
                  <c:v>178.3</c:v>
                </c:pt>
                <c:pt idx="3">
                  <c:v>181.9</c:v>
                </c:pt>
                <c:pt idx="4">
                  <c:v>185.2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8842464"/>
        <c:axId val="328843024"/>
      </c:barChart>
      <c:lineChart>
        <c:grouping val="standard"/>
        <c:varyColors val="0"/>
        <c:ser>
          <c:idx val="1"/>
          <c:order val="1"/>
          <c:tx>
            <c:strRef>
              <c:f>Feuil1!$C$1</c:f>
              <c:strCache>
                <c:ptCount val="1"/>
                <c:pt idx="0">
                  <c:v>Evolution</c:v>
                </c:pt>
              </c:strCache>
            </c:strRef>
          </c:tx>
          <c:spPr>
            <a:ln w="25400">
              <a:solidFill>
                <a:srgbClr val="C00000"/>
              </a:solidFill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2.5692395268865059E-2"/>
                  <c:y val="-5.0210540803600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9408452440123984E-2"/>
                  <c:y val="-6.2763176004501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5455776244913974E-2"/>
                  <c:y val="-6.2763176004501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3242819123358746E-2"/>
                  <c:y val="-6.9039493604951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1503100049704117E-2"/>
                  <c:y val="-4.7072382003375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solidFill>
                      <a:srgbClr val="C00000"/>
                    </a:solidFill>
                    <a:latin typeface="Verdana" pitchFamily="34" charset="0"/>
                    <a:cs typeface="Times New Roman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Feuil1!$A$2:$A$6</c:f>
              <c:strCach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 (p)</c:v>
                </c:pt>
                <c:pt idx="4">
                  <c:v>2016 (p)</c:v>
                </c:pt>
              </c:strCache>
            </c:strRef>
          </c:cat>
          <c:val>
            <c:numRef>
              <c:f>Feuil1!$C$2:$C$6</c:f>
              <c:numCache>
                <c:formatCode>0.0%</c:formatCode>
                <c:ptCount val="5"/>
                <c:pt idx="0">
                  <c:v>2.3E-2</c:v>
                </c:pt>
                <c:pt idx="1">
                  <c:v>2.1999999999999999E-2</c:v>
                </c:pt>
                <c:pt idx="2">
                  <c:v>2.5000000000000001E-2</c:v>
                </c:pt>
                <c:pt idx="3">
                  <c:v>2.1999999999999999E-2</c:v>
                </c:pt>
                <c:pt idx="4">
                  <c:v>1.7999999999999999E-2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8843584"/>
        <c:axId val="328844144"/>
      </c:lineChart>
      <c:catAx>
        <c:axId val="328842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3B559E"/>
            </a:solidFill>
          </a:ln>
        </c:spPr>
        <c:txPr>
          <a:bodyPr/>
          <a:lstStyle/>
          <a:p>
            <a:pPr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cs typeface="Times New Roman" pitchFamily="18" charset="0"/>
              </a:defRPr>
            </a:pPr>
            <a:endParaRPr lang="fr-FR"/>
          </a:p>
        </c:txPr>
        <c:crossAx val="328843024"/>
        <c:crosses val="autoZero"/>
        <c:auto val="1"/>
        <c:lblAlgn val="ctr"/>
        <c:lblOffset val="100"/>
        <c:noMultiLvlLbl val="0"/>
      </c:catAx>
      <c:valAx>
        <c:axId val="328843024"/>
        <c:scaling>
          <c:orientation val="minMax"/>
          <c:max val="350"/>
          <c:min val="0"/>
        </c:scaling>
        <c:delete val="0"/>
        <c:axPos val="l"/>
        <c:numFmt formatCode="0" sourceLinked="0"/>
        <c:majorTickMark val="out"/>
        <c:minorTickMark val="none"/>
        <c:tickLblPos val="none"/>
        <c:spPr>
          <a:ln>
            <a:noFill/>
          </a:ln>
        </c:spPr>
        <c:txPr>
          <a:bodyPr/>
          <a:lstStyle/>
          <a:p>
            <a:pPr>
              <a:defRPr sz="1124">
                <a:solidFill>
                  <a:srgbClr val="3B559E"/>
                </a:solidFill>
                <a:latin typeface="Arial" pitchFamily="34" charset="0"/>
                <a:cs typeface="Arial" pitchFamily="34" charset="0"/>
              </a:defRPr>
            </a:pPr>
            <a:endParaRPr lang="fr-FR"/>
          </a:p>
        </c:txPr>
        <c:crossAx val="328842464"/>
        <c:crosses val="autoZero"/>
        <c:crossBetween val="between"/>
      </c:valAx>
      <c:catAx>
        <c:axId val="3288435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28844144"/>
        <c:crosses val="autoZero"/>
        <c:auto val="0"/>
        <c:lblAlgn val="ctr"/>
        <c:lblOffset val="100"/>
        <c:noMultiLvlLbl val="0"/>
      </c:catAx>
      <c:valAx>
        <c:axId val="328844144"/>
        <c:scaling>
          <c:orientation val="minMax"/>
          <c:min val="-0.1"/>
        </c:scaling>
        <c:delete val="0"/>
        <c:axPos val="r"/>
        <c:numFmt formatCode="#,##0" sourceLinked="0"/>
        <c:majorTickMark val="out"/>
        <c:minorTickMark val="none"/>
        <c:tickLblPos val="none"/>
        <c:spPr>
          <a:ln>
            <a:noFill/>
          </a:ln>
        </c:spPr>
        <c:txPr>
          <a:bodyPr/>
          <a:lstStyle/>
          <a:p>
            <a:pPr>
              <a:defRPr sz="1124">
                <a:solidFill>
                  <a:srgbClr val="3B559E"/>
                </a:solidFill>
                <a:latin typeface="Arial" pitchFamily="34" charset="0"/>
                <a:cs typeface="Arial" pitchFamily="34" charset="0"/>
              </a:defRPr>
            </a:pPr>
            <a:endParaRPr lang="fr-FR"/>
          </a:p>
        </c:txPr>
        <c:crossAx val="328843584"/>
        <c:crosses val="max"/>
        <c:crossBetween val="between"/>
      </c:valAx>
      <c:spPr>
        <a:ln w="29193"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.30043864989126023"/>
          <c:y val="0.90897504838619014"/>
          <c:w val="0.38221038606060515"/>
          <c:h val="8.7207559998424944E-2"/>
        </c:manualLayout>
      </c:layout>
      <c:overlay val="0"/>
      <c:spPr>
        <a:noFill/>
      </c:spPr>
      <c:txPr>
        <a:bodyPr/>
        <a:lstStyle/>
        <a:p>
          <a:pPr>
            <a:defRPr sz="1000" b="1">
              <a:solidFill>
                <a:srgbClr val="002060"/>
              </a:solidFill>
              <a:latin typeface="Verdana" pitchFamily="34" charset="0"/>
              <a:cs typeface="Times New Roman" pitchFamily="18" charset="0"/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839"/>
      </a:pPr>
      <a:endParaRPr lang="fr-F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24294171220401"/>
          <c:y val="4.6296296296296294E-2"/>
          <c:w val="0.80712887067395267"/>
          <c:h val="0.77352544473607465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 120,7</a:t>
                    </a:r>
                    <a:r>
                      <a:rPr lang="en-US" baseline="0" dirty="0" smtClean="0"/>
                      <a:t> (e)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 Neue" panose="02000503000000020004" pitchFamily="2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Feuil1!$B$6:$F$6</c:f>
              <c:strCache>
                <c:ptCount val="5"/>
                <c:pt idx="0">
                  <c:v>1er janv-2012</c:v>
                </c:pt>
                <c:pt idx="1">
                  <c:v>dec-12</c:v>
                </c:pt>
                <c:pt idx="2">
                  <c:v>dec-13</c:v>
                </c:pt>
                <c:pt idx="3">
                  <c:v>dec-14</c:v>
                </c:pt>
                <c:pt idx="4">
                  <c:v>dec-15 (e) </c:v>
                </c:pt>
              </c:strCache>
            </c:strRef>
          </c:cat>
          <c:val>
            <c:numRef>
              <c:f>Feuil1!$B$8:$F$8</c:f>
              <c:numCache>
                <c:formatCode>#,##0.0</c:formatCode>
                <c:ptCount val="5"/>
                <c:pt idx="0" formatCode="General">
                  <c:v>0</c:v>
                </c:pt>
                <c:pt idx="1">
                  <c:v>23.059000000000001</c:v>
                </c:pt>
                <c:pt idx="2">
                  <c:v>57.033000000000001</c:v>
                </c:pt>
                <c:pt idx="3">
                  <c:v>79.42</c:v>
                </c:pt>
                <c:pt idx="4">
                  <c:v>120.7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0432896"/>
        <c:axId val="90433456"/>
      </c:lineChart>
      <c:catAx>
        <c:axId val="9043289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 Neue" panose="02000503000000020004" pitchFamily="2"/>
                <a:ea typeface="+mn-ea"/>
                <a:cs typeface="+mn-cs"/>
              </a:defRPr>
            </a:pPr>
            <a:endParaRPr lang="fr-FR"/>
          </a:p>
        </c:txPr>
        <c:crossAx val="90433456"/>
        <c:crosses val="autoZero"/>
        <c:auto val="1"/>
        <c:lblAlgn val="ctr"/>
        <c:lblOffset val="100"/>
        <c:noMultiLvlLbl val="0"/>
      </c:catAx>
      <c:valAx>
        <c:axId val="9043345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Helvetica Neue" panose="02000503000000020004" pitchFamily="2"/>
                    <a:ea typeface="+mn-ea"/>
                    <a:cs typeface="+mn-cs"/>
                  </a:defRPr>
                </a:pPr>
                <a:r>
                  <a:rPr lang="fr-FR" dirty="0"/>
                  <a:t>Nombre de </a:t>
                </a:r>
                <a:r>
                  <a:rPr lang="fr-FR" dirty="0" smtClean="0"/>
                  <a:t>personnes </a:t>
                </a:r>
                <a:r>
                  <a:rPr lang="fr-FR" dirty="0"/>
                  <a:t>assurées (en milliers)</a:t>
                </a:r>
              </a:p>
            </c:rich>
          </c:tx>
          <c:layout>
            <c:manualLayout>
              <c:xMode val="edge"/>
              <c:yMode val="edge"/>
              <c:x val="2.5000000000000001E-2"/>
              <c:y val="4.62962962962962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 Neue" panose="02000503000000020004" pitchFamily="2"/>
                  <a:ea typeface="+mn-ea"/>
                  <a:cs typeface="+mn-cs"/>
                </a:defRPr>
              </a:pPr>
              <a:endParaRPr lang="fr-FR"/>
            </a:p>
          </c:txPr>
        </c:title>
        <c:numFmt formatCode="#,##0,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 Neue" panose="02000503000000020004" pitchFamily="2"/>
                <a:ea typeface="+mn-ea"/>
                <a:cs typeface="+mn-cs"/>
              </a:defRPr>
            </a:pPr>
            <a:endParaRPr lang="fr-FR"/>
          </a:p>
        </c:txPr>
        <c:crossAx val="904328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>
          <a:latin typeface="Helvetica Neue" panose="02000503000000020004" pitchFamily="2"/>
        </a:defRPr>
      </a:pPr>
      <a:endParaRPr lang="fr-F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302193620277922E-5"/>
          <c:y val="4.2559818022634123E-2"/>
          <c:w val="0.99729636496524432"/>
          <c:h val="0.808220440464278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Feuil1!$A$2</c:f>
              <c:strCache>
                <c:ptCount val="1"/>
                <c:pt idx="0">
                  <c:v>Réseaux d'assurances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87%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86%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86%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85%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86%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 (e)</c:v>
                </c:pt>
              </c:strCache>
            </c:strRef>
          </c:cat>
          <c:val>
            <c:numRef>
              <c:f>Feuil1!$B$2:$F$2</c:f>
              <c:numCache>
                <c:formatCode>0.000</c:formatCode>
                <c:ptCount val="5"/>
                <c:pt idx="0">
                  <c:v>8.2539999999999996</c:v>
                </c:pt>
                <c:pt idx="1">
                  <c:v>8.7249999999999996</c:v>
                </c:pt>
                <c:pt idx="2">
                  <c:v>8.9649999999999999</c:v>
                </c:pt>
                <c:pt idx="3">
                  <c:v>9.2579999999999991</c:v>
                </c:pt>
                <c:pt idx="4">
                  <c:v>9.4529999999999994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Réseaux de bancassurance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c:spPr>
          <c:invertIfNegative val="0"/>
          <c:cat>
            <c:strRef>
              <c:f>Feuil1!$B$1:$F$1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 (e)</c:v>
                </c:pt>
              </c:strCache>
            </c:strRef>
          </c:cat>
          <c:val>
            <c:numRef>
              <c:f>Feuil1!$B$3:$F$3</c:f>
              <c:numCache>
                <c:formatCode>0.000</c:formatCode>
                <c:ptCount val="5"/>
                <c:pt idx="0">
                  <c:v>1.27</c:v>
                </c:pt>
                <c:pt idx="1">
                  <c:v>1.3620000000000001</c:v>
                </c:pt>
                <c:pt idx="2">
                  <c:v>1.45</c:v>
                </c:pt>
                <c:pt idx="3">
                  <c:v>1.571</c:v>
                </c:pt>
                <c:pt idx="4">
                  <c:v>1.5369999999999999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8846944"/>
        <c:axId val="328847504"/>
      </c:barChart>
      <c:catAx>
        <c:axId val="328846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/>
          <a:lstStyle/>
          <a:p>
            <a:pPr>
              <a:defRPr sz="1400" b="0">
                <a:solidFill>
                  <a:srgbClr val="002060"/>
                </a:solidFill>
                <a:latin typeface="Verdana" pitchFamily="34" charset="0"/>
                <a:cs typeface="Arial" pitchFamily="34" charset="0"/>
              </a:defRPr>
            </a:pPr>
            <a:endParaRPr lang="fr-FR"/>
          </a:p>
        </c:txPr>
        <c:crossAx val="328847504"/>
        <c:crosses val="autoZero"/>
        <c:auto val="1"/>
        <c:lblAlgn val="ctr"/>
        <c:lblOffset val="100"/>
        <c:noMultiLvlLbl val="0"/>
      </c:catAx>
      <c:valAx>
        <c:axId val="328847504"/>
        <c:scaling>
          <c:orientation val="minMax"/>
          <c:max val="12"/>
          <c:min val="0"/>
        </c:scaling>
        <c:delete val="1"/>
        <c:axPos val="l"/>
        <c:numFmt formatCode="0.000" sourceLinked="1"/>
        <c:majorTickMark val="out"/>
        <c:minorTickMark val="none"/>
        <c:tickLblPos val="nextTo"/>
        <c:crossAx val="328846944"/>
        <c:crosses val="autoZero"/>
        <c:crossBetween val="between"/>
        <c:majorUnit val="2"/>
      </c:valAx>
      <c:spPr>
        <a:noFill/>
        <a:ln w="25402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fr-FR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302193620277922E-5"/>
          <c:y val="4.2559818022634123E-2"/>
          <c:w val="0.99729636496524432"/>
          <c:h val="0.808220440464278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Feuil1!$A$2</c:f>
              <c:strCache>
                <c:ptCount val="1"/>
                <c:pt idx="0">
                  <c:v>Réseaux d'assurances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63%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63%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64%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63%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63%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 (e)</c:v>
                </c:pt>
              </c:strCache>
            </c:strRef>
          </c:cat>
          <c:val>
            <c:numRef>
              <c:f>Feuil1!$B$2:$F$2</c:f>
              <c:numCache>
                <c:formatCode>0.000</c:formatCode>
                <c:ptCount val="5"/>
                <c:pt idx="0">
                  <c:v>4.9889999999999999</c:v>
                </c:pt>
                <c:pt idx="1">
                  <c:v>5.4569999999999999</c:v>
                </c:pt>
                <c:pt idx="2">
                  <c:v>5.7729999999999997</c:v>
                </c:pt>
                <c:pt idx="3">
                  <c:v>5.8419999999999996</c:v>
                </c:pt>
                <c:pt idx="4">
                  <c:v>6.1669999999999998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Réseaux de bancassurance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c:spPr>
          <c:invertIfNegative val="0"/>
          <c:cat>
            <c:strRef>
              <c:f>Feuil1!$B$1:$F$1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 (e)</c:v>
                </c:pt>
              </c:strCache>
            </c:strRef>
          </c:cat>
          <c:val>
            <c:numRef>
              <c:f>Feuil1!$B$3:$F$3</c:f>
              <c:numCache>
                <c:formatCode>0.000</c:formatCode>
                <c:ptCount val="5"/>
                <c:pt idx="0">
                  <c:v>2.99</c:v>
                </c:pt>
                <c:pt idx="1">
                  <c:v>3.157</c:v>
                </c:pt>
                <c:pt idx="2">
                  <c:v>3.3130000000000002</c:v>
                </c:pt>
                <c:pt idx="3">
                  <c:v>3.464</c:v>
                </c:pt>
                <c:pt idx="4">
                  <c:v>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8850304"/>
        <c:axId val="328850864"/>
      </c:barChart>
      <c:catAx>
        <c:axId val="32885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/>
          <a:lstStyle/>
          <a:p>
            <a:pPr>
              <a:defRPr sz="1400" b="0">
                <a:solidFill>
                  <a:srgbClr val="002060"/>
                </a:solidFill>
                <a:latin typeface="Verdana" pitchFamily="34" charset="0"/>
                <a:cs typeface="Arial" pitchFamily="34" charset="0"/>
              </a:defRPr>
            </a:pPr>
            <a:endParaRPr lang="fr-FR"/>
          </a:p>
        </c:txPr>
        <c:crossAx val="328850864"/>
        <c:crosses val="autoZero"/>
        <c:auto val="1"/>
        <c:lblAlgn val="ctr"/>
        <c:lblOffset val="100"/>
        <c:noMultiLvlLbl val="0"/>
      </c:catAx>
      <c:valAx>
        <c:axId val="328850864"/>
        <c:scaling>
          <c:orientation val="minMax"/>
          <c:max val="12"/>
          <c:min val="0"/>
        </c:scaling>
        <c:delete val="1"/>
        <c:axPos val="l"/>
        <c:numFmt formatCode="0.000" sourceLinked="1"/>
        <c:majorTickMark val="out"/>
        <c:minorTickMark val="none"/>
        <c:tickLblPos val="nextTo"/>
        <c:crossAx val="328850304"/>
        <c:crosses val="autoZero"/>
        <c:crossBetween val="between"/>
        <c:majorUnit val="2"/>
      </c:valAx>
      <c:spPr>
        <a:noFill/>
        <a:ln w="25402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451679677826521E-2"/>
          <c:y val="4.6029088561058779E-2"/>
          <c:w val="0.81408187484668604"/>
          <c:h val="0.78375114992149153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Feuil1!$A$3</c:f>
              <c:strCache>
                <c:ptCount val="1"/>
                <c:pt idx="0">
                  <c:v>Cotisations UC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26"/>
            <c:invertIfNegative val="0"/>
            <c:bubble3D val="0"/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Feuil1!$B$1:$T$1</c:f>
              <c:strCache>
                <c:ptCount val="19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2015(e)</c:v>
                </c:pt>
              </c:strCache>
            </c:strRef>
          </c:cat>
          <c:val>
            <c:numRef>
              <c:f>Feuil1!$B$3:$T$3</c:f>
              <c:numCache>
                <c:formatCode>0%</c:formatCode>
                <c:ptCount val="19"/>
                <c:pt idx="0">
                  <c:v>0.14584412221646817</c:v>
                </c:pt>
                <c:pt idx="1">
                  <c:v>0.22922545189294796</c:v>
                </c:pt>
                <c:pt idx="2">
                  <c:v>0.32112676058319078</c:v>
                </c:pt>
                <c:pt idx="3">
                  <c:v>0.40260819465065262</c:v>
                </c:pt>
                <c:pt idx="4">
                  <c:v>0.25757092387130315</c:v>
                </c:pt>
                <c:pt idx="5">
                  <c:v>0.17367251461988303</c:v>
                </c:pt>
                <c:pt idx="6">
                  <c:v>0.15252765384657135</c:v>
                </c:pt>
                <c:pt idx="7">
                  <c:v>0.15933017533533952</c:v>
                </c:pt>
                <c:pt idx="8">
                  <c:v>0.20196738157589414</c:v>
                </c:pt>
                <c:pt idx="9">
                  <c:v>0.24729142743022617</c:v>
                </c:pt>
                <c:pt idx="10">
                  <c:v>0.25086081120513565</c:v>
                </c:pt>
                <c:pt idx="11">
                  <c:v>0.16710251046025107</c:v>
                </c:pt>
                <c:pt idx="12">
                  <c:v>0.13023933644134772</c:v>
                </c:pt>
                <c:pt idx="13">
                  <c:v>0.13389461682320961</c:v>
                </c:pt>
                <c:pt idx="14">
                  <c:v>0.13329412049085884</c:v>
                </c:pt>
                <c:pt idx="15">
                  <c:v>0.12206514732761743</c:v>
                </c:pt>
                <c:pt idx="16">
                  <c:v>0.1414999074338994</c:v>
                </c:pt>
                <c:pt idx="17">
                  <c:v>0.15826254406534873</c:v>
                </c:pt>
                <c:pt idx="18">
                  <c:v>0.2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23556416"/>
        <c:axId val="323556976"/>
      </c:barChart>
      <c:lineChart>
        <c:grouping val="standard"/>
        <c:varyColors val="0"/>
        <c:ser>
          <c:idx val="0"/>
          <c:order val="0"/>
          <c:tx>
            <c:strRef>
              <c:f>Feuil1!$A$2</c:f>
              <c:strCache>
                <c:ptCount val="1"/>
                <c:pt idx="0">
                  <c:v>Cac 40</c:v>
                </c:pt>
              </c:strCache>
            </c:strRef>
          </c:tx>
          <c:spPr>
            <a:ln>
              <a:solidFill>
                <a:schemeClr val="accent1"/>
              </a:solidFill>
              <a:prstDash val="solid"/>
            </a:ln>
          </c:spPr>
          <c:marker>
            <c:symbol val="none"/>
          </c:marker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13"/>
            <c:bubble3D val="0"/>
          </c:dPt>
          <c:dPt>
            <c:idx val="14"/>
            <c:bubble3D val="0"/>
          </c:dPt>
          <c:dPt>
            <c:idx val="15"/>
            <c:bubble3D val="0"/>
            <c:spPr>
              <a:ln cmpd="sng">
                <a:solidFill>
                  <a:schemeClr val="accent1"/>
                </a:solidFill>
                <a:prstDash val="solid"/>
              </a:ln>
            </c:spPr>
          </c:dPt>
          <c:dPt>
            <c:idx val="18"/>
            <c:bubble3D val="0"/>
          </c:dPt>
          <c:dPt>
            <c:idx val="19"/>
            <c:bubble3D val="0"/>
            <c:spPr>
              <a:ln>
                <a:solidFill>
                  <a:schemeClr val="accent1">
                    <a:lumMod val="60000"/>
                    <a:lumOff val="40000"/>
                  </a:schemeClr>
                </a:solidFill>
                <a:prstDash val="sysDash"/>
              </a:ln>
            </c:spPr>
          </c:dPt>
          <c:dPt>
            <c:idx val="25"/>
            <c:bubble3D val="0"/>
            <c:spPr>
              <a:ln>
                <a:solidFill>
                  <a:schemeClr val="accent1"/>
                </a:solidFill>
                <a:prstDash val="sysDash"/>
              </a:ln>
            </c:spPr>
          </c:dPt>
          <c:dPt>
            <c:idx val="26"/>
            <c:bubble3D val="0"/>
            <c:spPr>
              <a:ln>
                <a:solidFill>
                  <a:schemeClr val="accent1"/>
                </a:solidFill>
                <a:prstDash val="sysDash"/>
              </a:ln>
            </c:spPr>
          </c:dPt>
          <c:dLbls>
            <c:delete val="1"/>
          </c:dLbls>
          <c:cat>
            <c:strRef>
              <c:f>Feuil1!$B$1:$T$1</c:f>
              <c:strCache>
                <c:ptCount val="19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2015(e)</c:v>
                </c:pt>
              </c:strCache>
            </c:strRef>
          </c:cat>
          <c:val>
            <c:numRef>
              <c:f>Feuil1!$B$2:$T$2</c:f>
              <c:numCache>
                <c:formatCode>0</c:formatCode>
                <c:ptCount val="19"/>
                <c:pt idx="0">
                  <c:v>2998.9</c:v>
                </c:pt>
                <c:pt idx="1">
                  <c:v>3942.66</c:v>
                </c:pt>
                <c:pt idx="2">
                  <c:v>5958.32</c:v>
                </c:pt>
                <c:pt idx="3">
                  <c:v>5926.4</c:v>
                </c:pt>
                <c:pt idx="4">
                  <c:v>4624.58</c:v>
                </c:pt>
                <c:pt idx="5">
                  <c:v>3063.9</c:v>
                </c:pt>
                <c:pt idx="6">
                  <c:v>3557.9</c:v>
                </c:pt>
                <c:pt idx="7">
                  <c:v>3821.2</c:v>
                </c:pt>
                <c:pt idx="8">
                  <c:v>4715</c:v>
                </c:pt>
                <c:pt idx="9">
                  <c:v>5541.76</c:v>
                </c:pt>
                <c:pt idx="10">
                  <c:v>5614.1</c:v>
                </c:pt>
                <c:pt idx="11">
                  <c:v>3217.97</c:v>
                </c:pt>
                <c:pt idx="12">
                  <c:v>3936.33</c:v>
                </c:pt>
                <c:pt idx="13">
                  <c:v>3804.78</c:v>
                </c:pt>
                <c:pt idx="14">
                  <c:v>3159.81</c:v>
                </c:pt>
                <c:pt idx="15">
                  <c:v>3641.07</c:v>
                </c:pt>
                <c:pt idx="16">
                  <c:v>4295.95</c:v>
                </c:pt>
                <c:pt idx="17">
                  <c:v>4272.75</c:v>
                </c:pt>
                <c:pt idx="18">
                  <c:v>4637.0600000000004</c:v>
                </c:pt>
              </c:numCache>
            </c:numRef>
          </c:val>
          <c:smooth val="0"/>
          <c:extLst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23558096"/>
        <c:axId val="323557536"/>
      </c:lineChart>
      <c:catAx>
        <c:axId val="323556416"/>
        <c:scaling>
          <c:orientation val="minMax"/>
        </c:scaling>
        <c:delete val="0"/>
        <c:axPos val="b"/>
        <c:numFmt formatCode="0" sourceLinked="0"/>
        <c:majorTickMark val="none"/>
        <c:minorTickMark val="none"/>
        <c:tickLblPos val="nextTo"/>
        <c:spPr>
          <a:noFill/>
          <a:ln>
            <a:noFill/>
          </a:ln>
        </c:spPr>
        <c:txPr>
          <a:bodyPr rot="-2520000" vert="horz"/>
          <a:lstStyle/>
          <a:p>
            <a:pPr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fr-FR"/>
          </a:p>
        </c:txPr>
        <c:crossAx val="323556976"/>
        <c:crosses val="autoZero"/>
        <c:auto val="1"/>
        <c:lblAlgn val="ctr"/>
        <c:lblOffset val="100"/>
        <c:tickLblSkip val="1"/>
        <c:noMultiLvlLbl val="0"/>
      </c:catAx>
      <c:valAx>
        <c:axId val="323556976"/>
        <c:scaling>
          <c:orientation val="minMax"/>
          <c:max val="0.45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 b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fr-FR"/>
          </a:p>
        </c:txPr>
        <c:crossAx val="323556416"/>
        <c:crosses val="autoZero"/>
        <c:crossBetween val="between"/>
        <c:majorUnit val="0.1"/>
      </c:valAx>
      <c:valAx>
        <c:axId val="323557536"/>
        <c:scaling>
          <c:orientation val="minMax"/>
          <c:max val="8000"/>
          <c:min val="3000"/>
        </c:scaling>
        <c:delete val="0"/>
        <c:axPos val="r"/>
        <c:numFmt formatCode="#,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fr-FR"/>
          </a:p>
        </c:txPr>
        <c:crossAx val="323558096"/>
        <c:crosses val="max"/>
        <c:crossBetween val="between"/>
      </c:valAx>
      <c:catAx>
        <c:axId val="3235580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235575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1.8431046739171505E-2"/>
          <c:w val="0.97880128307916614"/>
          <c:h val="0.7337728281968969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Feuil1!$A$2</c:f>
              <c:strCache>
                <c:ptCount val="1"/>
                <c:pt idx="0">
                  <c:v>Réseaux de bancassurance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62%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63%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64%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64%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6.170668045268409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 (e)</c:v>
                </c:pt>
              </c:strCache>
            </c:strRef>
          </c:cat>
          <c:val>
            <c:numRef>
              <c:f>Feuil1!$B$2:$F$2</c:f>
              <c:numCache>
                <c:formatCode>0.000</c:formatCode>
                <c:ptCount val="5"/>
                <c:pt idx="0">
                  <c:v>77.102999999999994</c:v>
                </c:pt>
                <c:pt idx="1">
                  <c:v>70.984999999999999</c:v>
                </c:pt>
                <c:pt idx="2">
                  <c:v>75.790000000000006</c:v>
                </c:pt>
                <c:pt idx="3">
                  <c:v>83.043000000000006</c:v>
                </c:pt>
                <c:pt idx="4">
                  <c:v>86.436000000000007</c:v>
                </c:pt>
              </c:numCache>
            </c:numRef>
          </c:val>
        </c:ser>
        <c:ser>
          <c:idx val="3"/>
          <c:order val="1"/>
          <c:tx>
            <c:strRef>
              <c:f>Feuil1!$A$3</c:f>
              <c:strCache>
                <c:ptCount val="1"/>
                <c:pt idx="0">
                  <c:v>Réseaux d'assurances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25374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38%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37%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36%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36%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36%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 (e)</c:v>
                </c:pt>
              </c:strCache>
            </c:strRef>
          </c:cat>
          <c:val>
            <c:numRef>
              <c:f>Feuil1!$B$3:$F$3</c:f>
              <c:numCache>
                <c:formatCode>0.000</c:formatCode>
                <c:ptCount val="5"/>
                <c:pt idx="0">
                  <c:v>47.006</c:v>
                </c:pt>
                <c:pt idx="1">
                  <c:v>42.265999999999998</c:v>
                </c:pt>
                <c:pt idx="2">
                  <c:v>43.043999999999997</c:v>
                </c:pt>
                <c:pt idx="3">
                  <c:v>45.905000000000001</c:v>
                </c:pt>
                <c:pt idx="4">
                  <c:v>48.878999999999998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5354816"/>
        <c:axId val="325355376"/>
      </c:barChart>
      <c:catAx>
        <c:axId val="325354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srgbClr val="002060"/>
            </a:solidFill>
          </a:ln>
        </c:spPr>
        <c:txPr>
          <a:bodyPr/>
          <a:lstStyle/>
          <a:p>
            <a:pPr>
              <a:defRPr sz="1200" b="0">
                <a:solidFill>
                  <a:srgbClr val="002060"/>
                </a:solidFill>
                <a:latin typeface="Verdana" pitchFamily="34" charset="0"/>
                <a:cs typeface="Arial" pitchFamily="34" charset="0"/>
              </a:defRPr>
            </a:pPr>
            <a:endParaRPr lang="fr-FR"/>
          </a:p>
        </c:txPr>
        <c:crossAx val="325355376"/>
        <c:crosses val="autoZero"/>
        <c:auto val="1"/>
        <c:lblAlgn val="ctr"/>
        <c:lblOffset val="100"/>
        <c:noMultiLvlLbl val="0"/>
      </c:catAx>
      <c:valAx>
        <c:axId val="325355376"/>
        <c:scaling>
          <c:orientation val="minMax"/>
        </c:scaling>
        <c:delete val="1"/>
        <c:axPos val="l"/>
        <c:numFmt formatCode="0.000" sourceLinked="1"/>
        <c:majorTickMark val="out"/>
        <c:minorTickMark val="none"/>
        <c:tickLblPos val="none"/>
        <c:crossAx val="325354816"/>
        <c:crosses val="autoZero"/>
        <c:crossBetween val="between"/>
      </c:valAx>
      <c:spPr>
        <a:noFill/>
        <a:ln w="25402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944612438594295E-2"/>
          <c:y val="6.9343889726044314E-2"/>
          <c:w val="0.97880128307916614"/>
          <c:h val="0.732383093303031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Feuil1!$A$2</c:f>
              <c:strCache>
                <c:ptCount val="1"/>
                <c:pt idx="0">
                  <c:v>Prestations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rgbClr val="1F497D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 (e)</c:v>
                </c:pt>
              </c:strCache>
            </c:strRef>
          </c:cat>
          <c:val>
            <c:numRef>
              <c:f>Feuil1!$B$2:$F$2</c:f>
              <c:numCache>
                <c:formatCode>0.000</c:formatCode>
                <c:ptCount val="5"/>
                <c:pt idx="0">
                  <c:v>116.438</c:v>
                </c:pt>
                <c:pt idx="1">
                  <c:v>119.59399999999999</c:v>
                </c:pt>
                <c:pt idx="2">
                  <c:v>108.024</c:v>
                </c:pt>
                <c:pt idx="3">
                  <c:v>106.34699999999999</c:v>
                </c:pt>
                <c:pt idx="4">
                  <c:v>110.697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3561456"/>
        <c:axId val="285316672"/>
      </c:barChart>
      <c:lineChart>
        <c:grouping val="standard"/>
        <c:varyColors val="0"/>
        <c:ser>
          <c:idx val="1"/>
          <c:order val="1"/>
          <c:tx>
            <c:strRef>
              <c:f>Feuil1!$A$3</c:f>
              <c:strCache>
                <c:ptCount val="1"/>
                <c:pt idx="0">
                  <c:v>Taux de prestation (en % des encours)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4.7514978021772493E-2"/>
                  <c:y val="-4.3596008003754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5705621812823847E-2"/>
                  <c:y val="-4.6038635409204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9448627828176073E-2"/>
                  <c:y val="-3.2436451668684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1584397275030851E-2"/>
                  <c:y val="-4.0806057162619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1617816603092305E-2"/>
                  <c:y val="-4.708060571626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rgbClr val="FF000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 (e)</c:v>
                </c:pt>
              </c:strCache>
            </c:strRef>
          </c:cat>
          <c:val>
            <c:numRef>
              <c:f>Feuil1!$B$3:$F$3</c:f>
              <c:numCache>
                <c:formatCode>0.0%</c:formatCode>
                <c:ptCount val="5"/>
                <c:pt idx="0">
                  <c:v>8.6270372315951777E-2</c:v>
                </c:pt>
                <c:pt idx="1">
                  <c:v>8.5540988062284981E-2</c:v>
                </c:pt>
                <c:pt idx="2">
                  <c:v>7.4179417999482231E-2</c:v>
                </c:pt>
                <c:pt idx="3">
                  <c:v>6.9895833538721794E-2</c:v>
                </c:pt>
                <c:pt idx="4">
                  <c:v>7.0079666343375618E-2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2946336"/>
        <c:axId val="323559216"/>
      </c:lineChart>
      <c:catAx>
        <c:axId val="323561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/>
          <a:lstStyle/>
          <a:p>
            <a:pPr>
              <a:defRPr sz="1200" b="0">
                <a:solidFill>
                  <a:srgbClr val="002060"/>
                </a:solidFill>
                <a:latin typeface="Verdana" pitchFamily="34" charset="0"/>
                <a:cs typeface="Arial" pitchFamily="34" charset="0"/>
              </a:defRPr>
            </a:pPr>
            <a:endParaRPr lang="fr-FR"/>
          </a:p>
        </c:txPr>
        <c:crossAx val="285316672"/>
        <c:crosses val="autoZero"/>
        <c:auto val="1"/>
        <c:lblAlgn val="ctr"/>
        <c:lblOffset val="100"/>
        <c:noMultiLvlLbl val="0"/>
      </c:catAx>
      <c:valAx>
        <c:axId val="285316672"/>
        <c:scaling>
          <c:orientation val="minMax"/>
          <c:max val="140"/>
          <c:min val="0"/>
        </c:scaling>
        <c:delete val="0"/>
        <c:axPos val="l"/>
        <c:numFmt formatCode="0.000" sourceLinked="1"/>
        <c:majorTickMark val="out"/>
        <c:minorTickMark val="none"/>
        <c:tickLblPos val="none"/>
        <c:spPr>
          <a:ln>
            <a:noFill/>
          </a:ln>
        </c:spPr>
        <c:crossAx val="323561456"/>
        <c:crosses val="autoZero"/>
        <c:crossBetween val="between"/>
      </c:valAx>
      <c:valAx>
        <c:axId val="323559216"/>
        <c:scaling>
          <c:orientation val="minMax"/>
          <c:max val="0.2"/>
          <c:min val="0"/>
        </c:scaling>
        <c:delete val="0"/>
        <c:axPos val="r"/>
        <c:numFmt formatCode="0.0%" sourceLinked="1"/>
        <c:majorTickMark val="out"/>
        <c:minorTickMark val="none"/>
        <c:tickLblPos val="none"/>
        <c:spPr>
          <a:ln>
            <a:noFill/>
          </a:ln>
        </c:spPr>
        <c:txPr>
          <a:bodyPr/>
          <a:lstStyle/>
          <a:p>
            <a:pPr>
              <a:defRPr>
                <a:ln>
                  <a:noFill/>
                </a:ln>
              </a:defRPr>
            </a:pPr>
            <a:endParaRPr lang="fr-FR"/>
          </a:p>
        </c:txPr>
        <c:crossAx val="322946336"/>
        <c:crosses val="max"/>
        <c:crossBetween val="between"/>
      </c:valAx>
      <c:catAx>
        <c:axId val="322946336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one"/>
        <c:crossAx val="323559216"/>
        <c:crosses val="max"/>
        <c:auto val="1"/>
        <c:lblAlgn val="ctr"/>
        <c:lblOffset val="100"/>
        <c:noMultiLvlLbl val="0"/>
      </c:catAx>
      <c:spPr>
        <a:noFill/>
        <a:ln w="25402">
          <a:noFill/>
        </a:ln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9.8127249529506591E-2"/>
          <c:y val="0.93741411433283983"/>
          <c:w val="0.76007668438840248"/>
          <c:h val="5.8395626160439154E-2"/>
        </c:manualLayout>
      </c:layout>
      <c:overlay val="0"/>
      <c:txPr>
        <a:bodyPr/>
        <a:lstStyle/>
        <a:p>
          <a:pPr>
            <a:defRPr sz="1000" b="1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797"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9.634324484779469E-2"/>
          <c:w val="0.99729636496524432"/>
          <c:h val="0.797087216003777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Feuil1!$A$2</c:f>
              <c:strCache>
                <c:ptCount val="1"/>
                <c:pt idx="0">
                  <c:v>Euros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0.16645595716271233"/>
                  <c:y val="0.1189917700116653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6414406886878574"/>
                  <c:y val="0.1362875913092988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-6,3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6183218057485921"/>
                  <c:y val="0.2098065492723030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6876784545663881"/>
                  <c:y val="-0.2634433847628041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22,6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6183218057485904"/>
                  <c:y val="-0.2319798668203532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825344120931782"/>
                  <c:y val="-0.5587610340565092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51,0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rgbClr val="1F497D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Feuil1!$B$1:$G$1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 (e)</c:v>
                </c:pt>
              </c:strCache>
            </c:strRef>
          </c:cat>
          <c:val>
            <c:numRef>
              <c:f>Feuil1!$B$2:$G$2</c:f>
              <c:numCache>
                <c:formatCode>0.000</c:formatCode>
                <c:ptCount val="6"/>
                <c:pt idx="0" formatCode="General">
                  <c:v>44.615000000000002</c:v>
                </c:pt>
                <c:pt idx="1">
                  <c:v>5.8049999999999997</c:v>
                </c:pt>
                <c:pt idx="2">
                  <c:v>-5.4279999999999999</c:v>
                </c:pt>
                <c:pt idx="3">
                  <c:v>7.516</c:v>
                </c:pt>
                <c:pt idx="4">
                  <c:v>15.645</c:v>
                </c:pt>
                <c:pt idx="5">
                  <c:v>11.36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Unités de compte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c:spPr>
          <c:invertIfNegative val="0"/>
          <c:cat>
            <c:strRef>
              <c:f>Feuil1!$B$1:$G$1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 (e)</c:v>
                </c:pt>
              </c:strCache>
            </c:strRef>
          </c:cat>
          <c:val>
            <c:numRef>
              <c:f>Feuil1!$B$3:$G$3</c:f>
              <c:numCache>
                <c:formatCode>0.000</c:formatCode>
                <c:ptCount val="6"/>
                <c:pt idx="0" formatCode="General">
                  <c:v>6.47</c:v>
                </c:pt>
                <c:pt idx="1">
                  <c:v>1.8660000000000001</c:v>
                </c:pt>
                <c:pt idx="2">
                  <c:v>-0.91500000000000004</c:v>
                </c:pt>
                <c:pt idx="3">
                  <c:v>3.294</c:v>
                </c:pt>
                <c:pt idx="4">
                  <c:v>6.9560000000000004</c:v>
                </c:pt>
                <c:pt idx="5">
                  <c:v>13.260999999999999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2949136"/>
        <c:axId val="322949696"/>
      </c:barChart>
      <c:catAx>
        <c:axId val="322949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srgbClr val="002060"/>
            </a:solidFill>
          </a:ln>
        </c:spPr>
        <c:txPr>
          <a:bodyPr/>
          <a:lstStyle/>
          <a:p>
            <a:pPr>
              <a:defRPr sz="1200" b="0">
                <a:solidFill>
                  <a:srgbClr val="002060"/>
                </a:solidFill>
                <a:latin typeface="Verdana" pitchFamily="34" charset="0"/>
                <a:cs typeface="Arial" pitchFamily="34" charset="0"/>
              </a:defRPr>
            </a:pPr>
            <a:endParaRPr lang="fr-FR"/>
          </a:p>
        </c:txPr>
        <c:crossAx val="322949696"/>
        <c:crosses val="autoZero"/>
        <c:auto val="1"/>
        <c:lblAlgn val="ctr"/>
        <c:lblOffset val="100"/>
        <c:noMultiLvlLbl val="0"/>
      </c:catAx>
      <c:valAx>
        <c:axId val="322949696"/>
        <c:scaling>
          <c:orientation val="minMax"/>
          <c:max val="55"/>
          <c:min val="-15"/>
        </c:scaling>
        <c:delete val="1"/>
        <c:axPos val="l"/>
        <c:numFmt formatCode="General" sourceLinked="1"/>
        <c:majorTickMark val="out"/>
        <c:minorTickMark val="none"/>
        <c:tickLblPos val="nextTo"/>
        <c:crossAx val="322949136"/>
        <c:crosses val="autoZero"/>
        <c:crossBetween val="between"/>
      </c:valAx>
      <c:spPr>
        <a:noFill/>
        <a:ln w="25402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814718999476566E-2"/>
          <c:y val="0.12636644697376062"/>
          <c:w val="0.89102463560694445"/>
          <c:h val="0.690708148179008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Collecte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Feuil1!$A$2:$A$25</c:f>
              <c:strCache>
                <c:ptCount val="24"/>
                <c:pt idx="0">
                  <c:v>Janv-14</c:v>
                </c:pt>
                <c:pt idx="1">
                  <c:v>Févr-14</c:v>
                </c:pt>
                <c:pt idx="2">
                  <c:v>Mars-14</c:v>
                </c:pt>
                <c:pt idx="3">
                  <c:v>Avril-14</c:v>
                </c:pt>
                <c:pt idx="4">
                  <c:v>Mai-14</c:v>
                </c:pt>
                <c:pt idx="5">
                  <c:v>Juin-14</c:v>
                </c:pt>
                <c:pt idx="6">
                  <c:v>Juil-14</c:v>
                </c:pt>
                <c:pt idx="7">
                  <c:v>Août-14</c:v>
                </c:pt>
                <c:pt idx="8">
                  <c:v>Sept-14</c:v>
                </c:pt>
                <c:pt idx="9">
                  <c:v>Oct-14</c:v>
                </c:pt>
                <c:pt idx="10">
                  <c:v>Nov-14</c:v>
                </c:pt>
                <c:pt idx="11">
                  <c:v>Déc-14</c:v>
                </c:pt>
                <c:pt idx="12">
                  <c:v>Janv-15</c:v>
                </c:pt>
                <c:pt idx="13">
                  <c:v>Févr-15</c:v>
                </c:pt>
                <c:pt idx="14">
                  <c:v>Mars-15</c:v>
                </c:pt>
                <c:pt idx="15">
                  <c:v>Avril-15</c:v>
                </c:pt>
                <c:pt idx="16">
                  <c:v>Mai-15</c:v>
                </c:pt>
                <c:pt idx="17">
                  <c:v>Juin-15</c:v>
                </c:pt>
                <c:pt idx="18">
                  <c:v>Juil-15</c:v>
                </c:pt>
                <c:pt idx="19">
                  <c:v>Août-15</c:v>
                </c:pt>
                <c:pt idx="20">
                  <c:v>Sept-15</c:v>
                </c:pt>
                <c:pt idx="21">
                  <c:v>Oct-15</c:v>
                </c:pt>
                <c:pt idx="22">
                  <c:v>Nov-15</c:v>
                </c:pt>
                <c:pt idx="23">
                  <c:v>Déc-15</c:v>
                </c:pt>
              </c:strCache>
            </c:strRef>
          </c:cat>
          <c:val>
            <c:numRef>
              <c:f>Feuil1!$B$2:$B$25</c:f>
              <c:numCache>
                <c:formatCode>#,##0.0</c:formatCode>
                <c:ptCount val="24"/>
                <c:pt idx="0">
                  <c:v>1.4809999999999999</c:v>
                </c:pt>
                <c:pt idx="1">
                  <c:v>2.4809999999999999</c:v>
                </c:pt>
                <c:pt idx="2">
                  <c:v>2.2789999999999999</c:v>
                </c:pt>
                <c:pt idx="3">
                  <c:v>1.9190000000000005</c:v>
                </c:pt>
                <c:pt idx="4">
                  <c:v>1.1419999999999995</c:v>
                </c:pt>
                <c:pt idx="5">
                  <c:v>1.3499999999999996</c:v>
                </c:pt>
                <c:pt idx="6">
                  <c:v>4.0390000000000015</c:v>
                </c:pt>
                <c:pt idx="7">
                  <c:v>1.4889999999999999</c:v>
                </c:pt>
                <c:pt idx="8">
                  <c:v>1.5700000000000003</c:v>
                </c:pt>
                <c:pt idx="9">
                  <c:v>2.0259999999999998</c:v>
                </c:pt>
                <c:pt idx="10">
                  <c:v>2.0169999999999995</c:v>
                </c:pt>
                <c:pt idx="11">
                  <c:v>0.80799999999999983</c:v>
                </c:pt>
                <c:pt idx="12">
                  <c:v>2.4540000000000006</c:v>
                </c:pt>
                <c:pt idx="13">
                  <c:v>2.2149999999999999</c:v>
                </c:pt>
                <c:pt idx="14">
                  <c:v>2.0740000000000016</c:v>
                </c:pt>
                <c:pt idx="15">
                  <c:v>2.657</c:v>
                </c:pt>
                <c:pt idx="16">
                  <c:v>1.3109999999999999</c:v>
                </c:pt>
                <c:pt idx="17">
                  <c:v>1.120000000000001</c:v>
                </c:pt>
                <c:pt idx="18">
                  <c:v>3.673</c:v>
                </c:pt>
                <c:pt idx="19">
                  <c:v>1.7149999999999999</c:v>
                </c:pt>
                <c:pt idx="20">
                  <c:v>1.0990000000000002</c:v>
                </c:pt>
                <c:pt idx="21">
                  <c:v>1.7289999999999992</c:v>
                </c:pt>
                <c:pt idx="22">
                  <c:v>2.871999999999999</c:v>
                </c:pt>
                <c:pt idx="23">
                  <c:v>1.702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2951936"/>
        <c:axId val="322952496"/>
      </c:barChart>
      <c:catAx>
        <c:axId val="322951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srgbClr val="3B559E"/>
            </a:solidFill>
          </a:ln>
        </c:spPr>
        <c:txPr>
          <a:bodyPr rot="3240000"/>
          <a:lstStyle/>
          <a:p>
            <a: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cs typeface="Times New Roman" pitchFamily="18" charset="0"/>
              </a:defRPr>
            </a:pPr>
            <a:endParaRPr lang="fr-FR"/>
          </a:p>
        </c:txPr>
        <c:crossAx val="322952496"/>
        <c:crosses val="autoZero"/>
        <c:auto val="1"/>
        <c:lblAlgn val="ctr"/>
        <c:lblOffset val="100"/>
        <c:noMultiLvlLbl val="0"/>
      </c:catAx>
      <c:valAx>
        <c:axId val="322952496"/>
        <c:scaling>
          <c:orientation val="minMax"/>
          <c:max val="4.5"/>
          <c:min val="0"/>
        </c:scaling>
        <c:delete val="1"/>
        <c:axPos val="l"/>
        <c:numFmt formatCode="#,##0.0" sourceLinked="1"/>
        <c:majorTickMark val="out"/>
        <c:minorTickMark val="none"/>
        <c:tickLblPos val="nextTo"/>
        <c:crossAx val="322951936"/>
        <c:crosses val="autoZero"/>
        <c:crossBetween val="between"/>
      </c:valAx>
      <c:spPr>
        <a:noFill/>
        <a:ln w="25397">
          <a:noFill/>
        </a:ln>
      </c:spPr>
    </c:plotArea>
    <c:plotVisOnly val="1"/>
    <c:dispBlanksAs val="gap"/>
    <c:showDLblsOverMax val="0"/>
  </c:chart>
  <c:txPr>
    <a:bodyPr/>
    <a:lstStyle/>
    <a:p>
      <a:pPr>
        <a:defRPr sz="1836"/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Feuil1!$A$2</c:f>
              <c:strCache>
                <c:ptCount val="1"/>
                <c:pt idx="0">
                  <c:v>Livret A + LDD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6.5273512534716699E-4"/>
                  <c:y val="1.5197110454913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1.013162214047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 Neue" panose="02000503000000020004" pitchFamily="2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Feuil1!$B$1:$F$1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Feuil1!$B$2:$F$2</c:f>
              <c:numCache>
                <c:formatCode>General</c:formatCode>
                <c:ptCount val="5"/>
                <c:pt idx="0">
                  <c:v>17.489999999999998</c:v>
                </c:pt>
                <c:pt idx="1">
                  <c:v>49.16</c:v>
                </c:pt>
                <c:pt idx="2">
                  <c:v>19.100000000000001</c:v>
                </c:pt>
                <c:pt idx="3">
                  <c:v>-6.14</c:v>
                </c:pt>
                <c:pt idx="4">
                  <c:v>-11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Assurance vie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3"/>
            <c:invertIfNegative val="1"/>
            <c:bubble3D val="0"/>
          </c:dPt>
          <c:dLbls>
            <c:dLbl>
              <c:idx val="0"/>
              <c:layout>
                <c:manualLayout>
                  <c:x val="0"/>
                  <c:y val="6.63218799276295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7691997112549396E-3"/>
                  <c:y val="5.222195269892190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7.7199973890038595E-17"/>
                  <c:y val="5.06601050376510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2424683624321469E-3"/>
                  <c:y val="8.5646613523866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6880492987319166E-4"/>
                  <c:y val="3.13318660705350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6012300213296141E-2"/>
                      <c:h val="5.7982034081612982E-2"/>
                    </c:manualLayout>
                  </c15:layout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 Neue" panose="02000503000000020004" pitchFamily="2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Feuil1!$B$1:$F$1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Feuil1!$B$3:$F$3</c:f>
              <c:numCache>
                <c:formatCode>General</c:formatCode>
                <c:ptCount val="5"/>
                <c:pt idx="0">
                  <c:v>7.7</c:v>
                </c:pt>
                <c:pt idx="1">
                  <c:v>-6.3</c:v>
                </c:pt>
                <c:pt idx="2">
                  <c:v>10.8</c:v>
                </c:pt>
                <c:pt idx="3">
                  <c:v>22.6</c:v>
                </c:pt>
                <c:pt idx="4">
                  <c:v>25</c:v>
                </c:pt>
              </c:numCache>
            </c:numRef>
          </c:val>
        </c:ser>
        <c:ser>
          <c:idx val="2"/>
          <c:order val="2"/>
          <c:tx>
            <c:strRef>
              <c:f>Feuil1!$A$4</c:f>
              <c:strCache>
                <c:ptCount val="1"/>
                <c:pt idx="0">
                  <c:v>PEL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-1.5196436043063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 Neue" panose="02000503000000020004" pitchFamily="2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Feuil1!$B$1:$F$1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Feuil1!$B$4:$F$4</c:f>
              <c:numCache>
                <c:formatCode>General</c:formatCode>
                <c:ptCount val="5"/>
                <c:pt idx="0">
                  <c:v>-1.5</c:v>
                </c:pt>
                <c:pt idx="1">
                  <c:v>-4.2</c:v>
                </c:pt>
                <c:pt idx="2">
                  <c:v>3.7</c:v>
                </c:pt>
                <c:pt idx="3">
                  <c:v>12.2</c:v>
                </c:pt>
                <c:pt idx="4">
                  <c:v>17.5</c:v>
                </c:pt>
              </c:numCache>
            </c:numRef>
          </c:val>
        </c:ser>
        <c:ser>
          <c:idx val="3"/>
          <c:order val="3"/>
          <c:tx>
            <c:strRef>
              <c:f>Feuil1!$A$5</c:f>
              <c:strCache>
                <c:ptCount val="1"/>
                <c:pt idx="0">
                  <c:v>Comptes à vue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 Neue" panose="02000503000000020004" pitchFamily="2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Feuil1!$B$5:$F$5</c:f>
              <c:numCache>
                <c:formatCode>General</c:formatCode>
                <c:ptCount val="5"/>
                <c:pt idx="0">
                  <c:v>6</c:v>
                </c:pt>
                <c:pt idx="1">
                  <c:v>-5.3</c:v>
                </c:pt>
                <c:pt idx="2">
                  <c:v>16.3</c:v>
                </c:pt>
                <c:pt idx="3">
                  <c:v>18.600000000000001</c:v>
                </c:pt>
                <c:pt idx="4">
                  <c:v>33.799999999999997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3461056"/>
        <c:axId val="323461616"/>
      </c:barChart>
      <c:catAx>
        <c:axId val="3234610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23461616"/>
        <c:crosses val="autoZero"/>
        <c:auto val="1"/>
        <c:lblAlgn val="ctr"/>
        <c:lblOffset val="100"/>
        <c:noMultiLvlLbl val="0"/>
      </c:catAx>
      <c:valAx>
        <c:axId val="323461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23461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320519426434593E-2"/>
          <c:y val="5.5721728003778066E-2"/>
          <c:w val="0.90735896114713077"/>
          <c:h val="0.88855654399244388"/>
        </c:manualLayout>
      </c:layout>
      <c:lineChart>
        <c:grouping val="standard"/>
        <c:varyColors val="0"/>
        <c:ser>
          <c:idx val="0"/>
          <c:order val="0"/>
          <c:tx>
            <c:strRef>
              <c:f>Feuil1!$A$6:$F$6</c:f>
              <c:strCache>
                <c:ptCount val="6"/>
                <c:pt idx="0">
                  <c:v>Rendement supports euros net d'inflation</c:v>
                </c:pt>
                <c:pt idx="1">
                  <c:v>0,9</c:v>
                </c:pt>
                <c:pt idx="2">
                  <c:v>0,9</c:v>
                </c:pt>
                <c:pt idx="3">
                  <c:v>1,9</c:v>
                </c:pt>
                <c:pt idx="4">
                  <c:v>2,0</c:v>
                </c:pt>
                <c:pt idx="5">
                  <c:v>2,3</c:v>
                </c:pt>
              </c:strCache>
            </c:strRef>
          </c:tx>
          <c:spPr>
            <a:ln>
              <a:solidFill>
                <a:srgbClr val="647891"/>
              </a:solidFill>
            </a:ln>
          </c:spPr>
          <c:marker>
            <c:symbol val="square"/>
            <c:size val="5"/>
            <c:spPr>
              <a:solidFill>
                <a:srgbClr val="647891"/>
              </a:solidFill>
              <a:ln>
                <a:solidFill>
                  <a:srgbClr val="647891"/>
                </a:solidFill>
              </a:ln>
            </c:spPr>
          </c:marker>
          <c:dPt>
            <c:idx val="4"/>
            <c:marker>
              <c:symbol val="none"/>
            </c:marker>
            <c:bubble3D val="0"/>
            <c:spPr>
              <a:ln>
                <a:solidFill>
                  <a:srgbClr val="647891"/>
                </a:solidFill>
              </a:ln>
            </c:spPr>
          </c:dPt>
          <c:dLbls>
            <c:dLbl>
              <c:idx val="0"/>
              <c:layout>
                <c:manualLayout>
                  <c:x val="-5.684791020516973E-2"/>
                  <c:y val="-3.57125620387850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5269822828157881E-2"/>
                  <c:y val="-4.0778173675492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1058866516663861E-2"/>
                  <c:y val="-4.0778173675492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1058866516663861E-2"/>
                  <c:y val="-5.09093969489063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1058866516663785E-2"/>
                  <c:y val="-3.06469504020779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647891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Helvetica Neue" panose="02000503000000020004" pitchFamily="2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Feuil1!$B$1:$F$1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Feuil1!$B$6:$F$6</c:f>
              <c:numCache>
                <c:formatCode>#,##0.0</c:formatCode>
                <c:ptCount val="5"/>
                <c:pt idx="0">
                  <c:v>0.89999999999999991</c:v>
                </c:pt>
                <c:pt idx="1">
                  <c:v>0.90000000000000036</c:v>
                </c:pt>
                <c:pt idx="2">
                  <c:v>1.9000000000000004</c:v>
                </c:pt>
                <c:pt idx="3">
                  <c:v>2</c:v>
                </c:pt>
                <c:pt idx="4">
                  <c:v>2.2999999999999998</c:v>
                </c:pt>
              </c:numCache>
            </c:numRef>
          </c:val>
          <c:smooth val="0"/>
          <c:extLst/>
        </c:ser>
        <c:ser>
          <c:idx val="1"/>
          <c:order val="1"/>
          <c:tx>
            <c:strRef>
              <c:f>Feuil1!$A$7</c:f>
              <c:strCache>
                <c:ptCount val="1"/>
                <c:pt idx="0">
                  <c:v>Taux du livret A net d'inflation</c:v>
                </c:pt>
              </c:strCache>
            </c:strRef>
          </c:tx>
          <c:spPr>
            <a:ln>
              <a:solidFill>
                <a:srgbClr val="A15555"/>
              </a:solidFill>
            </a:ln>
          </c:spPr>
          <c:marker>
            <c:symbol val="square"/>
            <c:size val="5"/>
            <c:spPr>
              <a:solidFill>
                <a:srgbClr val="A15555"/>
              </a:solidFill>
              <a:ln>
                <a:solidFill>
                  <a:srgbClr val="A15555"/>
                </a:solidFill>
              </a:ln>
            </c:spPr>
          </c:marker>
          <c:dPt>
            <c:idx val="4"/>
            <c:marker>
              <c:spPr>
                <a:noFill/>
                <a:ln>
                  <a:noFill/>
                </a:ln>
              </c:spPr>
            </c:marker>
            <c:bubble3D val="0"/>
          </c:dPt>
          <c:dLbls>
            <c:dLbl>
              <c:idx val="0"/>
              <c:layout>
                <c:manualLayout>
                  <c:x val="-6.1058866516663785E-2"/>
                  <c:y val="-1.54501154919565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9480779139651935E-2"/>
                  <c:y val="-2.5328058183526198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1058866516663861E-2"/>
                  <c:y val="-2.05157271286638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1058866516663861E-2"/>
                  <c:y val="-1.54501154919566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5.684791020516973E-2"/>
                  <c:y val="-3.06469504020779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A15555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Helvetica Neue" panose="02000503000000020004" pitchFamily="2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Feuil1!$B$1:$F$1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Feuil1!$B$7:$F$7</c:f>
              <c:numCache>
                <c:formatCode>0.0</c:formatCode>
                <c:ptCount val="5"/>
                <c:pt idx="0">
                  <c:v>-1.6666666666666607E-2</c:v>
                </c:pt>
                <c:pt idx="1">
                  <c:v>0.25</c:v>
                </c:pt>
                <c:pt idx="2">
                  <c:v>0.68333333333333324</c:v>
                </c:pt>
                <c:pt idx="3">
                  <c:v>0.60000000000000009</c:v>
                </c:pt>
                <c:pt idx="4">
                  <c:v>0.9</c:v>
                </c:pt>
              </c:numCache>
            </c:numRef>
          </c:val>
          <c:smooth val="0"/>
          <c:extLst/>
        </c:ser>
        <c:ser>
          <c:idx val="4"/>
          <c:order val="2"/>
          <c:tx>
            <c:strRef>
              <c:f>Feuil1!$A$9</c:f>
              <c:strCache>
                <c:ptCount val="1"/>
                <c:pt idx="0">
                  <c:v>Taux du PEL net d'inflation</c:v>
                </c:pt>
              </c:strCache>
            </c:strRef>
          </c:tx>
          <c:spPr>
            <a:ln w="28575"/>
          </c:spPr>
          <c:marker>
            <c:symbol val="square"/>
            <c:size val="3"/>
          </c:marker>
          <c:dLbls>
            <c:dLbl>
              <c:idx val="0"/>
              <c:layout>
                <c:manualLayout>
                  <c:x val="-5.684791020516973E-2"/>
                  <c:y val="-1.03845038552496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1058866516663819E-2"/>
                  <c:y val="-3.06469504020779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1341312266615207E-2"/>
                  <c:y val="2.98743449107156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3974181201097524E-2"/>
                  <c:y val="5.52024030942510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5.684791020516973E-2"/>
                  <c:y val="-1.54501154919566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46AAC5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Helvetica Neue" panose="02000503000000020004" pitchFamily="2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val>
            <c:numRef>
              <c:f>Feuil1!$B$9:$F$9</c:f>
              <c:numCache>
                <c:formatCode>0.0</c:formatCode>
                <c:ptCount val="5"/>
                <c:pt idx="0">
                  <c:v>0.39999999999999991</c:v>
                </c:pt>
                <c:pt idx="1">
                  <c:v>0.5</c:v>
                </c:pt>
                <c:pt idx="2">
                  <c:v>1.6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Feuil1!$A$12</c:f>
              <c:strCache>
                <c:ptCount val="1"/>
                <c:pt idx="0">
                  <c:v>Supports UC nets d'inflation (moyenne 2011 - 2015)</c:v>
                </c:pt>
              </c:strCache>
            </c:strRef>
          </c:tx>
          <c:spPr>
            <a:ln>
              <a:solidFill>
                <a:srgbClr val="7D60A0"/>
              </a:solidFill>
            </a:ln>
          </c:spPr>
          <c:marker>
            <c:spPr>
              <a:noFill/>
              <a:ln>
                <a:noFill/>
              </a:ln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1058866516663785E-2"/>
                  <c:y val="4.812331054871742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604A7B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Helvetica Neue" panose="02000503000000020004" pitchFamily="2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Feuil1!$B$12:$F$12</c:f>
              <c:numCache>
                <c:formatCode>General</c:formatCode>
                <c:ptCount val="5"/>
                <c:pt idx="0">
                  <c:v>3.1</c:v>
                </c:pt>
                <c:pt idx="1">
                  <c:v>3.1</c:v>
                </c:pt>
                <c:pt idx="2">
                  <c:v>3.1</c:v>
                </c:pt>
                <c:pt idx="3">
                  <c:v>3.1</c:v>
                </c:pt>
                <c:pt idx="4">
                  <c:v>3.1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23465536"/>
        <c:axId val="323466096"/>
      </c:lineChart>
      <c:catAx>
        <c:axId val="32346553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323466096"/>
        <c:crosses val="autoZero"/>
        <c:auto val="1"/>
        <c:lblAlgn val="ctr"/>
        <c:lblOffset val="100"/>
        <c:noMultiLvlLbl val="0"/>
      </c:catAx>
      <c:valAx>
        <c:axId val="323466096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323465536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b="1">
          <a:solidFill>
            <a:schemeClr val="bg1"/>
          </a:solidFill>
        </a:defRPr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>
        <c:manualLayout>
          <c:layoutTarget val="inner"/>
          <c:xMode val="edge"/>
          <c:yMode val="edge"/>
          <c:x val="2.7147515162404418E-4"/>
          <c:y val="4.1951037326252896E-2"/>
          <c:w val="0.99972852484837593"/>
          <c:h val="0.71002466039512768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Feuil1!$A$2</c:f>
              <c:strCache>
                <c:ptCount val="1"/>
                <c:pt idx="0">
                  <c:v>Supports euros 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/>
          </c:spPr>
          <c:invertIfNegative val="0"/>
          <c:cat>
            <c:strRef>
              <c:f>Feuil1!$B$1:$F$1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2015(e)</c:v>
                </c:pt>
              </c:strCache>
            </c:strRef>
          </c:cat>
          <c:val>
            <c:numRef>
              <c:f>Feuil1!$B$2:$F$2</c:f>
              <c:numCache>
                <c:formatCode>#,##0.000</c:formatCode>
                <c:ptCount val="5"/>
                <c:pt idx="0">
                  <c:v>1148.25</c:v>
                </c:pt>
                <c:pt idx="1">
                  <c:v>1179.7739999999999</c:v>
                </c:pt>
                <c:pt idx="2">
                  <c:v>1217.5229999999999</c:v>
                </c:pt>
                <c:pt idx="3">
                  <c:v>1262.904</c:v>
                </c:pt>
                <c:pt idx="4">
                  <c:v>1298.53</c:v>
                </c:pt>
              </c:numCache>
            </c:numRef>
          </c:val>
        </c:ser>
        <c:ser>
          <c:idx val="0"/>
          <c:order val="1"/>
          <c:tx>
            <c:strRef>
              <c:f>Feuil1!$A$3</c:f>
              <c:strCache>
                <c:ptCount val="1"/>
                <c:pt idx="0">
                  <c:v>Supports UC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c:spPr>
          <c:invertIfNegative val="0"/>
          <c:cat>
            <c:strRef>
              <c:f>Feuil1!$B$1:$F$1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2015(e)</c:v>
                </c:pt>
              </c:strCache>
            </c:strRef>
          </c:cat>
          <c:val>
            <c:numRef>
              <c:f>Feuil1!$B$3:$F$3</c:f>
              <c:numCache>
                <c:formatCode>#,##0.000</c:formatCode>
                <c:ptCount val="5"/>
                <c:pt idx="0">
                  <c:v>201.4369999999999</c:v>
                </c:pt>
                <c:pt idx="1">
                  <c:v>218.31600000000003</c:v>
                </c:pt>
                <c:pt idx="2">
                  <c:v>238.73000000000002</c:v>
                </c:pt>
                <c:pt idx="3">
                  <c:v>258.60300000000007</c:v>
                </c:pt>
                <c:pt idx="4">
                  <c:v>281.05799999999999</c:v>
                </c:pt>
              </c:numCache>
            </c:numRef>
          </c:val>
        </c:ser>
        <c:ser>
          <c:idx val="2"/>
          <c:order val="2"/>
          <c:tx>
            <c:strRef>
              <c:f>Feuil1!#REF!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Feuil1!$B$1:$F$1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2015(e)</c:v>
                </c:pt>
              </c:strCache>
            </c:strRef>
          </c:cat>
          <c:val>
            <c:numRef>
              <c:f>Feuil1!#REF!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7489872"/>
        <c:axId val="327490432"/>
      </c:barChart>
      <c:catAx>
        <c:axId val="327489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Verdana" pitchFamily="34" charset="0"/>
              </a:defRPr>
            </a:pPr>
            <a:endParaRPr lang="fr-FR"/>
          </a:p>
        </c:txPr>
        <c:crossAx val="327490432"/>
        <c:crosses val="autoZero"/>
        <c:auto val="1"/>
        <c:lblAlgn val="ctr"/>
        <c:lblOffset val="100"/>
        <c:noMultiLvlLbl val="0"/>
      </c:catAx>
      <c:valAx>
        <c:axId val="327490432"/>
        <c:scaling>
          <c:orientation val="minMax"/>
        </c:scaling>
        <c:delete val="1"/>
        <c:axPos val="l"/>
        <c:numFmt formatCode="#,##0.000" sourceLinked="1"/>
        <c:majorTickMark val="out"/>
        <c:minorTickMark val="none"/>
        <c:tickLblPos val="none"/>
        <c:crossAx val="327489872"/>
        <c:crosses val="autoZero"/>
        <c:crossBetween val="between"/>
      </c:valAx>
      <c:spPr>
        <a:noFill/>
        <a:ln w="25414">
          <a:noFill/>
        </a:ln>
        <a:effectLst/>
      </c:spPr>
    </c:plotArea>
    <c:plotVisOnly val="1"/>
    <c:dispBlanksAs val="zero"/>
    <c:showDLblsOverMax val="0"/>
  </c:chart>
  <c:spPr>
    <a:effectLst>
      <a:glow rad="63500">
        <a:schemeClr val="accent4">
          <a:satMod val="175000"/>
          <a:alpha val="40000"/>
        </a:schemeClr>
      </a:glow>
    </a:effectLst>
  </c:spPr>
  <c:txPr>
    <a:bodyPr/>
    <a:lstStyle/>
    <a:p>
      <a:pPr>
        <a:defRPr sz="901" baseline="0">
          <a:solidFill>
            <a:schemeClr val="tx2">
              <a:lumMod val="75000"/>
            </a:schemeClr>
          </a:solidFill>
          <a:latin typeface="Calibri" pitchFamily="34" charset="0"/>
        </a:defRPr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0.39085</cdr:x>
      <cdr:y>0.32854</cdr:y>
    </cdr:from>
    <cdr:to>
      <cdr:x>0.61515</cdr:x>
      <cdr:y>0.55631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2382603" y="1335183"/>
          <a:ext cx="1367328" cy="9256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3" y="6"/>
            <a:ext cx="2888899" cy="489101"/>
          </a:xfrm>
          <a:prstGeom prst="rect">
            <a:avLst/>
          </a:prstGeom>
        </p:spPr>
        <p:txBody>
          <a:bodyPr vert="horz" lIns="93806" tIns="46904" rIns="93806" bIns="46904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8666" y="6"/>
            <a:ext cx="2888899" cy="489101"/>
          </a:xfrm>
          <a:prstGeom prst="rect">
            <a:avLst/>
          </a:prstGeom>
        </p:spPr>
        <p:txBody>
          <a:bodyPr vert="horz" lIns="93806" tIns="46904" rIns="93806" bIns="46904" rtlCol="0"/>
          <a:lstStyle>
            <a:lvl1pPr algn="r">
              <a:defRPr sz="1200"/>
            </a:lvl1pPr>
          </a:lstStyle>
          <a:p>
            <a:pPr>
              <a:defRPr/>
            </a:pPr>
            <a:fld id="{E842FE39-7E1A-48F6-8270-AF3A68B41046}" type="datetimeFigureOut">
              <a:rPr lang="fr-FR"/>
              <a:pPr>
                <a:defRPr/>
              </a:pPr>
              <a:t>10/03/2016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33" y="9285179"/>
            <a:ext cx="2888899" cy="489101"/>
          </a:xfrm>
          <a:prstGeom prst="rect">
            <a:avLst/>
          </a:prstGeom>
        </p:spPr>
        <p:txBody>
          <a:bodyPr vert="horz" lIns="93806" tIns="46904" rIns="93806" bIns="4690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8666" y="9285179"/>
            <a:ext cx="2888899" cy="489101"/>
          </a:xfrm>
          <a:prstGeom prst="rect">
            <a:avLst/>
          </a:prstGeom>
        </p:spPr>
        <p:txBody>
          <a:bodyPr vert="horz" lIns="93806" tIns="46904" rIns="93806" bIns="46904" rtlCol="0" anchor="b"/>
          <a:lstStyle>
            <a:lvl1pPr algn="r">
              <a:defRPr sz="1200"/>
            </a:lvl1pPr>
          </a:lstStyle>
          <a:p>
            <a:pPr>
              <a:defRPr/>
            </a:pPr>
            <a:fld id="{64474745-9A3D-4F17-9F80-F55924651C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8214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3" y="6"/>
            <a:ext cx="2888899" cy="489101"/>
          </a:xfrm>
          <a:prstGeom prst="rect">
            <a:avLst/>
          </a:prstGeom>
        </p:spPr>
        <p:txBody>
          <a:bodyPr vert="horz" lIns="93806" tIns="46904" rIns="93806" bIns="4690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8666" y="6"/>
            <a:ext cx="2888899" cy="489101"/>
          </a:xfrm>
          <a:prstGeom prst="rect">
            <a:avLst/>
          </a:prstGeom>
        </p:spPr>
        <p:txBody>
          <a:bodyPr vert="horz" lIns="93806" tIns="46904" rIns="93806" bIns="4690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A3D24F9-E6FC-4A22-AB1D-8CD01CEC1F0A}" type="datetimeFigureOut">
              <a:rPr lang="fr-FR"/>
              <a:pPr>
                <a:defRPr/>
              </a:pPr>
              <a:t>10/03/2016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93763" y="738188"/>
            <a:ext cx="4881562" cy="3660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806" tIns="46904" rIns="93806" bIns="46904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909" y="4644151"/>
            <a:ext cx="5335270" cy="4398809"/>
          </a:xfrm>
          <a:prstGeom prst="rect">
            <a:avLst/>
          </a:prstGeom>
        </p:spPr>
        <p:txBody>
          <a:bodyPr vert="horz" lIns="93806" tIns="46904" rIns="93806" bIns="4690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3" y="9285179"/>
            <a:ext cx="2888899" cy="489101"/>
          </a:xfrm>
          <a:prstGeom prst="rect">
            <a:avLst/>
          </a:prstGeom>
        </p:spPr>
        <p:txBody>
          <a:bodyPr vert="horz" lIns="93806" tIns="46904" rIns="93806" bIns="4690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8666" y="9285179"/>
            <a:ext cx="2888899" cy="489101"/>
          </a:xfrm>
          <a:prstGeom prst="rect">
            <a:avLst/>
          </a:prstGeom>
        </p:spPr>
        <p:txBody>
          <a:bodyPr vert="horz" lIns="93806" tIns="46904" rIns="93806" bIns="4690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15E095-FCEB-4C3C-9FBE-0F2BEEB8EAE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76170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Espace réservé des commentaires 2"/>
          <p:cNvSpPr>
            <a:spLocks noGrp="1"/>
          </p:cNvSpPr>
          <p:nvPr>
            <p:ph type="body" idx="1"/>
          </p:nvPr>
        </p:nvSpPr>
        <p:spPr bwMode="auto">
          <a:xfrm>
            <a:off x="721132" y="4630158"/>
            <a:ext cx="5334335" cy="44226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2079" indent="-28926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7045" indent="-23140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9868" indent="-23140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2685" indent="-23140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5507" indent="-2314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8323" indent="-2314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1143" indent="-2314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33962" indent="-2314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E8B37F5-70EA-422F-996A-D4D894C0C711}" type="slidenum">
              <a:rPr lang="fr-FR">
                <a:latin typeface="Calibri" panose="020F0502020204030204" pitchFamily="34" charset="0"/>
              </a:rPr>
              <a:pPr eaLnBrk="1" hangingPunct="1"/>
              <a:t>1</a:t>
            </a:fld>
            <a:endParaRPr 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994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</a:pPr>
            <a:endParaRPr lang="fr-FR" smtClean="0"/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2079" indent="-28926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7045" indent="-23140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9868" indent="-23140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2685" indent="-23140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5507" indent="-2314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8323" indent="-2314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1143" indent="-2314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33962" indent="-2314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C6B75F-D9E3-40AF-B4C3-5E14B0E3BAF8}" type="slidenum">
              <a:rPr lang="fr-FR">
                <a:latin typeface="Calibri" panose="020F0502020204030204" pitchFamily="34" charset="0"/>
              </a:rPr>
              <a:pPr eaLnBrk="1" hangingPunct="1"/>
              <a:t>10</a:t>
            </a:fld>
            <a:endParaRPr 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0077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FB04D2-292E-494F-A27B-53322444DCE1}" type="slidenum">
              <a:rPr lang="fr-FR" smtClean="0">
                <a:ea typeface="Arial Unicode MS" pitchFamily="34" charset="-128"/>
                <a:cs typeface="Arial Unicode MS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fr-F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5350" y="738188"/>
            <a:ext cx="4879975" cy="36607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934" y="4644163"/>
            <a:ext cx="5336829" cy="439724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en-GB" dirty="0" smtClean="0">
              <a:cs typeface="Times New Roman" pitchFamily="18" charset="0"/>
            </a:endParaRPr>
          </a:p>
          <a:p>
            <a:pPr algn="just">
              <a:spcBef>
                <a:spcPct val="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spcBef>
                <a:spcPts val="62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7" name="Text Box 3"/>
          <p:cNvSpPr txBox="1">
            <a:spLocks noChangeArrowheads="1"/>
          </p:cNvSpPr>
          <p:nvPr/>
        </p:nvSpPr>
        <p:spPr bwMode="auto">
          <a:xfrm>
            <a:off x="3780213" y="9283612"/>
            <a:ext cx="2888899" cy="489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223" tIns="46112" rIns="92223" bIns="46112" anchor="b"/>
          <a:lstStyle/>
          <a:p>
            <a:pPr algn="r"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fld id="{CA057888-9250-4DF1-B35A-0783186E04C6}" type="slidenum">
              <a:rPr lang="fr-FR" sz="12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448468" algn="l"/>
                  <a:tab pos="901743" algn="l"/>
                  <a:tab pos="1355017" algn="l"/>
                  <a:tab pos="1808293" algn="l"/>
                  <a:tab pos="2261562" algn="l"/>
                  <a:tab pos="2714838" algn="l"/>
                  <a:tab pos="3168110" algn="l"/>
                  <a:tab pos="3619786" algn="l"/>
                  <a:tab pos="4074660" algn="l"/>
                  <a:tab pos="4527936" algn="l"/>
                  <a:tab pos="4979606" algn="l"/>
                  <a:tab pos="5432881" algn="l"/>
                  <a:tab pos="5887757" algn="l"/>
                  <a:tab pos="6339433" algn="l"/>
                  <a:tab pos="6791100" algn="l"/>
                  <a:tab pos="7244375" algn="l"/>
                  <a:tab pos="7699250" algn="l"/>
                  <a:tab pos="8152527" algn="l"/>
                  <a:tab pos="8604198" algn="l"/>
                  <a:tab pos="9057470" algn="l"/>
                </a:tabLst>
              </a:pPr>
              <a:t>11</a:t>
            </a:fld>
            <a:endParaRPr lang="fr-FR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4519" name="Text Box 2"/>
          <p:cNvSpPr txBox="1">
            <a:spLocks noChangeArrowheads="1"/>
          </p:cNvSpPr>
          <p:nvPr/>
        </p:nvSpPr>
        <p:spPr bwMode="auto">
          <a:xfrm>
            <a:off x="666938" y="4642601"/>
            <a:ext cx="5339945" cy="439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09" tIns="46103" rIns="92209" bIns="46103"/>
          <a:lstStyle/>
          <a:p>
            <a:pPr algn="just" defTabSz="919361"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3057" algn="l"/>
                <a:tab pos="4526334" algn="l"/>
                <a:tab pos="4978009" algn="l"/>
                <a:tab pos="5431278" algn="l"/>
                <a:tab pos="5886154" algn="l"/>
                <a:tab pos="6339433" algn="l"/>
                <a:tab pos="6791100" algn="l"/>
                <a:tab pos="7244375" algn="l"/>
                <a:tab pos="7697650" algn="l"/>
                <a:tab pos="8150924" algn="l"/>
                <a:tab pos="8602594" algn="l"/>
                <a:tab pos="9055869" algn="l"/>
              </a:tabLst>
            </a:pPr>
            <a:endParaRPr lang="en-GB" sz="1200" dirty="0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052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28BBD6-7F9F-4C9E-96F1-863767285AFC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9251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FB04D2-292E-494F-A27B-53322444DCE1}" type="slidenum">
              <a:rPr lang="fr-FR" smtClean="0">
                <a:ea typeface="Arial Unicode MS" pitchFamily="34" charset="-128"/>
                <a:cs typeface="Arial Unicode MS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fr-F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5350" y="738188"/>
            <a:ext cx="4879975" cy="36607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934" y="4644163"/>
            <a:ext cx="5336829" cy="439724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en-GB" dirty="0" smtClean="0">
              <a:cs typeface="Times New Roman" pitchFamily="18" charset="0"/>
            </a:endParaRPr>
          </a:p>
          <a:p>
            <a:pPr algn="just">
              <a:spcBef>
                <a:spcPct val="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spcBef>
                <a:spcPts val="62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7" name="Text Box 3"/>
          <p:cNvSpPr txBox="1">
            <a:spLocks noChangeArrowheads="1"/>
          </p:cNvSpPr>
          <p:nvPr/>
        </p:nvSpPr>
        <p:spPr bwMode="auto">
          <a:xfrm>
            <a:off x="3780213" y="9283612"/>
            <a:ext cx="2888899" cy="489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223" tIns="46112" rIns="92223" bIns="46112" anchor="b"/>
          <a:lstStyle/>
          <a:p>
            <a:pPr algn="r"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fld id="{CA057888-9250-4DF1-B35A-0783186E04C6}" type="slidenum">
              <a:rPr lang="fr-FR" sz="12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448468" algn="l"/>
                  <a:tab pos="901743" algn="l"/>
                  <a:tab pos="1355017" algn="l"/>
                  <a:tab pos="1808293" algn="l"/>
                  <a:tab pos="2261562" algn="l"/>
                  <a:tab pos="2714838" algn="l"/>
                  <a:tab pos="3168110" algn="l"/>
                  <a:tab pos="3619786" algn="l"/>
                  <a:tab pos="4074660" algn="l"/>
                  <a:tab pos="4527936" algn="l"/>
                  <a:tab pos="4979606" algn="l"/>
                  <a:tab pos="5432881" algn="l"/>
                  <a:tab pos="5887757" algn="l"/>
                  <a:tab pos="6339433" algn="l"/>
                  <a:tab pos="6791100" algn="l"/>
                  <a:tab pos="7244375" algn="l"/>
                  <a:tab pos="7699250" algn="l"/>
                  <a:tab pos="8152527" algn="l"/>
                  <a:tab pos="8604198" algn="l"/>
                  <a:tab pos="9057470" algn="l"/>
                </a:tabLst>
              </a:pPr>
              <a:t>13</a:t>
            </a:fld>
            <a:endParaRPr lang="fr-FR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4519" name="Text Box 2"/>
          <p:cNvSpPr txBox="1">
            <a:spLocks noChangeArrowheads="1"/>
          </p:cNvSpPr>
          <p:nvPr/>
        </p:nvSpPr>
        <p:spPr bwMode="auto">
          <a:xfrm>
            <a:off x="666938" y="4642601"/>
            <a:ext cx="5339945" cy="439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09" tIns="46103" rIns="92209" bIns="46103"/>
          <a:lstStyle/>
          <a:p>
            <a:pPr algn="just" defTabSz="919361"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3057" algn="l"/>
                <a:tab pos="4526334" algn="l"/>
                <a:tab pos="4978009" algn="l"/>
                <a:tab pos="5431278" algn="l"/>
                <a:tab pos="5886154" algn="l"/>
                <a:tab pos="6339433" algn="l"/>
                <a:tab pos="6791100" algn="l"/>
                <a:tab pos="7244375" algn="l"/>
                <a:tab pos="7697650" algn="l"/>
                <a:tab pos="8150924" algn="l"/>
                <a:tab pos="8602594" algn="l"/>
                <a:tab pos="9055869" algn="l"/>
              </a:tabLst>
            </a:pPr>
            <a:endParaRPr lang="en-GB" sz="1200" dirty="0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5466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FB04D2-292E-494F-A27B-53322444DCE1}" type="slidenum">
              <a:rPr lang="fr-FR" smtClean="0">
                <a:ea typeface="Arial Unicode MS" pitchFamily="34" charset="-128"/>
                <a:cs typeface="Arial Unicode MS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fr-F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5350" y="738188"/>
            <a:ext cx="4879975" cy="36607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934" y="4644163"/>
            <a:ext cx="5336829" cy="439724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en-GB" dirty="0" smtClean="0">
              <a:cs typeface="Times New Roman" pitchFamily="18" charset="0"/>
            </a:endParaRPr>
          </a:p>
          <a:p>
            <a:pPr algn="just">
              <a:spcBef>
                <a:spcPct val="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spcBef>
                <a:spcPts val="62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7" name="Text Box 3"/>
          <p:cNvSpPr txBox="1">
            <a:spLocks noChangeArrowheads="1"/>
          </p:cNvSpPr>
          <p:nvPr/>
        </p:nvSpPr>
        <p:spPr bwMode="auto">
          <a:xfrm>
            <a:off x="3780213" y="9283612"/>
            <a:ext cx="2888899" cy="489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223" tIns="46112" rIns="92223" bIns="46112" anchor="b"/>
          <a:lstStyle/>
          <a:p>
            <a:pPr algn="r"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fld id="{CA057888-9250-4DF1-B35A-0783186E04C6}" type="slidenum">
              <a:rPr lang="fr-FR" sz="12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448468" algn="l"/>
                  <a:tab pos="901743" algn="l"/>
                  <a:tab pos="1355017" algn="l"/>
                  <a:tab pos="1808293" algn="l"/>
                  <a:tab pos="2261562" algn="l"/>
                  <a:tab pos="2714838" algn="l"/>
                  <a:tab pos="3168110" algn="l"/>
                  <a:tab pos="3619786" algn="l"/>
                  <a:tab pos="4074660" algn="l"/>
                  <a:tab pos="4527936" algn="l"/>
                  <a:tab pos="4979606" algn="l"/>
                  <a:tab pos="5432881" algn="l"/>
                  <a:tab pos="5887757" algn="l"/>
                  <a:tab pos="6339433" algn="l"/>
                  <a:tab pos="6791100" algn="l"/>
                  <a:tab pos="7244375" algn="l"/>
                  <a:tab pos="7699250" algn="l"/>
                  <a:tab pos="8152527" algn="l"/>
                  <a:tab pos="8604198" algn="l"/>
                  <a:tab pos="9057470" algn="l"/>
                </a:tabLst>
              </a:pPr>
              <a:t>14</a:t>
            </a:fld>
            <a:endParaRPr lang="fr-FR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4519" name="Text Box 2"/>
          <p:cNvSpPr txBox="1">
            <a:spLocks noChangeArrowheads="1"/>
          </p:cNvSpPr>
          <p:nvPr/>
        </p:nvSpPr>
        <p:spPr bwMode="auto">
          <a:xfrm>
            <a:off x="666938" y="4642601"/>
            <a:ext cx="5339945" cy="439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09" tIns="46103" rIns="92209" bIns="46103"/>
          <a:lstStyle/>
          <a:p>
            <a:pPr algn="just" defTabSz="919361"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3057" algn="l"/>
                <a:tab pos="4526334" algn="l"/>
                <a:tab pos="4978009" algn="l"/>
                <a:tab pos="5431278" algn="l"/>
                <a:tab pos="5886154" algn="l"/>
                <a:tab pos="6339433" algn="l"/>
                <a:tab pos="6791100" algn="l"/>
                <a:tab pos="7244375" algn="l"/>
                <a:tab pos="7697650" algn="l"/>
                <a:tab pos="8150924" algn="l"/>
                <a:tab pos="8602594" algn="l"/>
                <a:tab pos="9055869" algn="l"/>
              </a:tabLst>
            </a:pPr>
            <a:endParaRPr lang="en-GB" sz="1200" dirty="0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4623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FB04D2-292E-494F-A27B-53322444DCE1}" type="slidenum">
              <a:rPr lang="fr-FR" smtClean="0">
                <a:ea typeface="Arial Unicode MS" pitchFamily="34" charset="-128"/>
                <a:cs typeface="Arial Unicode MS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fr-F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5350" y="738188"/>
            <a:ext cx="4879975" cy="36607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934" y="4644163"/>
            <a:ext cx="5336829" cy="439724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en-GB" dirty="0" smtClean="0">
              <a:cs typeface="Times New Roman" pitchFamily="18" charset="0"/>
            </a:endParaRPr>
          </a:p>
          <a:p>
            <a:pPr algn="just">
              <a:spcBef>
                <a:spcPct val="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spcBef>
                <a:spcPts val="62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7" name="Text Box 3"/>
          <p:cNvSpPr txBox="1">
            <a:spLocks noChangeArrowheads="1"/>
          </p:cNvSpPr>
          <p:nvPr/>
        </p:nvSpPr>
        <p:spPr bwMode="auto">
          <a:xfrm>
            <a:off x="3780213" y="9283612"/>
            <a:ext cx="2888899" cy="489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223" tIns="46112" rIns="92223" bIns="46112" anchor="b"/>
          <a:lstStyle/>
          <a:p>
            <a:pPr algn="r"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fld id="{CA057888-9250-4DF1-B35A-0783186E04C6}" type="slidenum">
              <a:rPr lang="fr-FR" sz="12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448468" algn="l"/>
                  <a:tab pos="901743" algn="l"/>
                  <a:tab pos="1355017" algn="l"/>
                  <a:tab pos="1808293" algn="l"/>
                  <a:tab pos="2261562" algn="l"/>
                  <a:tab pos="2714838" algn="l"/>
                  <a:tab pos="3168110" algn="l"/>
                  <a:tab pos="3619786" algn="l"/>
                  <a:tab pos="4074660" algn="l"/>
                  <a:tab pos="4527936" algn="l"/>
                  <a:tab pos="4979606" algn="l"/>
                  <a:tab pos="5432881" algn="l"/>
                  <a:tab pos="5887757" algn="l"/>
                  <a:tab pos="6339433" algn="l"/>
                  <a:tab pos="6791100" algn="l"/>
                  <a:tab pos="7244375" algn="l"/>
                  <a:tab pos="7699250" algn="l"/>
                  <a:tab pos="8152527" algn="l"/>
                  <a:tab pos="8604198" algn="l"/>
                  <a:tab pos="9057470" algn="l"/>
                </a:tabLst>
              </a:pPr>
              <a:t>15</a:t>
            </a:fld>
            <a:endParaRPr lang="fr-FR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4519" name="Text Box 2"/>
          <p:cNvSpPr txBox="1">
            <a:spLocks noChangeArrowheads="1"/>
          </p:cNvSpPr>
          <p:nvPr/>
        </p:nvSpPr>
        <p:spPr bwMode="auto">
          <a:xfrm>
            <a:off x="666938" y="4642601"/>
            <a:ext cx="5339945" cy="439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09" tIns="46103" rIns="92209" bIns="46103"/>
          <a:lstStyle/>
          <a:p>
            <a:pPr algn="just" defTabSz="919361"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3057" algn="l"/>
                <a:tab pos="4526334" algn="l"/>
                <a:tab pos="4978009" algn="l"/>
                <a:tab pos="5431278" algn="l"/>
                <a:tab pos="5886154" algn="l"/>
                <a:tab pos="6339433" algn="l"/>
                <a:tab pos="6791100" algn="l"/>
                <a:tab pos="7244375" algn="l"/>
                <a:tab pos="7697650" algn="l"/>
                <a:tab pos="8150924" algn="l"/>
                <a:tab pos="8602594" algn="l"/>
                <a:tab pos="9055869" algn="l"/>
              </a:tabLst>
            </a:pPr>
            <a:endParaRPr lang="en-GB" sz="1200" dirty="0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4849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FB04D2-292E-494F-A27B-53322444DCE1}" type="slidenum">
              <a:rPr lang="fr-FR" smtClean="0">
                <a:ea typeface="Arial Unicode MS" pitchFamily="34" charset="-128"/>
                <a:cs typeface="Arial Unicode MS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fr-F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5350" y="738188"/>
            <a:ext cx="4879975" cy="36607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934" y="4644163"/>
            <a:ext cx="5336829" cy="439724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en-GB" dirty="0" smtClean="0">
              <a:cs typeface="Times New Roman" pitchFamily="18" charset="0"/>
            </a:endParaRPr>
          </a:p>
          <a:p>
            <a:pPr algn="just">
              <a:spcBef>
                <a:spcPct val="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spcBef>
                <a:spcPts val="62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7" name="Text Box 3"/>
          <p:cNvSpPr txBox="1">
            <a:spLocks noChangeArrowheads="1"/>
          </p:cNvSpPr>
          <p:nvPr/>
        </p:nvSpPr>
        <p:spPr bwMode="auto">
          <a:xfrm>
            <a:off x="3780213" y="9283612"/>
            <a:ext cx="2888899" cy="489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223" tIns="46112" rIns="92223" bIns="46112" anchor="b"/>
          <a:lstStyle/>
          <a:p>
            <a:pPr algn="r"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fld id="{CA057888-9250-4DF1-B35A-0783186E04C6}" type="slidenum">
              <a:rPr lang="fr-FR" sz="12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448468" algn="l"/>
                  <a:tab pos="901743" algn="l"/>
                  <a:tab pos="1355017" algn="l"/>
                  <a:tab pos="1808293" algn="l"/>
                  <a:tab pos="2261562" algn="l"/>
                  <a:tab pos="2714838" algn="l"/>
                  <a:tab pos="3168110" algn="l"/>
                  <a:tab pos="3619786" algn="l"/>
                  <a:tab pos="4074660" algn="l"/>
                  <a:tab pos="4527936" algn="l"/>
                  <a:tab pos="4979606" algn="l"/>
                  <a:tab pos="5432881" algn="l"/>
                  <a:tab pos="5887757" algn="l"/>
                  <a:tab pos="6339433" algn="l"/>
                  <a:tab pos="6791100" algn="l"/>
                  <a:tab pos="7244375" algn="l"/>
                  <a:tab pos="7699250" algn="l"/>
                  <a:tab pos="8152527" algn="l"/>
                  <a:tab pos="8604198" algn="l"/>
                  <a:tab pos="9057470" algn="l"/>
                </a:tabLst>
              </a:pPr>
              <a:t>16</a:t>
            </a:fld>
            <a:endParaRPr lang="fr-FR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4519" name="Text Box 2"/>
          <p:cNvSpPr txBox="1">
            <a:spLocks noChangeArrowheads="1"/>
          </p:cNvSpPr>
          <p:nvPr/>
        </p:nvSpPr>
        <p:spPr bwMode="auto">
          <a:xfrm>
            <a:off x="666938" y="4642601"/>
            <a:ext cx="5339945" cy="439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09" tIns="46103" rIns="92209" bIns="46103"/>
          <a:lstStyle/>
          <a:p>
            <a:pPr algn="just" defTabSz="919361"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3057" algn="l"/>
                <a:tab pos="4526334" algn="l"/>
                <a:tab pos="4978009" algn="l"/>
                <a:tab pos="5431278" algn="l"/>
                <a:tab pos="5886154" algn="l"/>
                <a:tab pos="6339433" algn="l"/>
                <a:tab pos="6791100" algn="l"/>
                <a:tab pos="7244375" algn="l"/>
                <a:tab pos="7697650" algn="l"/>
                <a:tab pos="8150924" algn="l"/>
                <a:tab pos="8602594" algn="l"/>
                <a:tab pos="9055869" algn="l"/>
              </a:tabLst>
            </a:pPr>
            <a:endParaRPr lang="en-GB" sz="1200" dirty="0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1925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901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57AA6A-5DD9-4E8F-AF7F-D88735AFBC7E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9485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F04062-6424-434D-8B44-98DA8B606C4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fr-FR" smtClean="0"/>
          </a:p>
        </p:txBody>
      </p:sp>
      <p:sp>
        <p:nvSpPr>
          <p:cNvPr id="82948" name="Espace réservé des commentaires 4"/>
          <p:cNvSpPr>
            <a:spLocks noGrp="1"/>
          </p:cNvSpPr>
          <p:nvPr>
            <p:ph type="body" sz="quarter" idx="10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4811379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F04062-6424-434D-8B44-98DA8B606C4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fr-FR" smtClean="0"/>
          </a:p>
        </p:txBody>
      </p:sp>
      <p:sp>
        <p:nvSpPr>
          <p:cNvPr id="82948" name="Espace réservé des commentaires 4"/>
          <p:cNvSpPr>
            <a:spLocks noGrp="1"/>
          </p:cNvSpPr>
          <p:nvPr>
            <p:ph type="body" sz="quarter" idx="10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29132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93763" y="738188"/>
            <a:ext cx="4881562" cy="36607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CB6765-4EB5-4BCE-A245-E36C7C9BEAD3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12384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901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A407B5-AF01-4BEB-9650-14A51691A0A1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498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901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A407B5-AF01-4BEB-9650-14A51691A0A1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3045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901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A407B5-AF01-4BEB-9650-14A51691A0A1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4391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28BBD6-7F9F-4C9E-96F1-863767285AFC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01172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2175" y="730250"/>
            <a:ext cx="4833938" cy="36242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fr-FR" altLang="fr-FR" b="1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4D261B-36D8-46C9-A40D-0158C8E7A70D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6899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901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2079" indent="-28926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7045" indent="-23140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9868" indent="-23140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2685" indent="-23140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5507" indent="-2314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8323" indent="-2314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1143" indent="-2314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33962" indent="-2314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1C23DAC-9229-471B-943A-927121DA7B4B}" type="slidenum">
              <a:rPr lang="fr-FR">
                <a:latin typeface="Calibri" panose="020F0502020204030204" pitchFamily="34" charset="0"/>
              </a:rPr>
              <a:pPr eaLnBrk="1" hangingPunct="1"/>
              <a:t>25</a:t>
            </a:fld>
            <a:endParaRPr 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6011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FB04D2-292E-494F-A27B-53322444DCE1}" type="slidenum">
              <a:rPr lang="fr-FR" smtClean="0">
                <a:ea typeface="Arial Unicode MS" pitchFamily="34" charset="-128"/>
                <a:cs typeface="Arial Unicode MS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fr-F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5350" y="738188"/>
            <a:ext cx="4879975" cy="36607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934" y="4644163"/>
            <a:ext cx="5336829" cy="439724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en-GB" dirty="0" smtClean="0">
              <a:cs typeface="Times New Roman" pitchFamily="18" charset="0"/>
            </a:endParaRPr>
          </a:p>
          <a:p>
            <a:pPr algn="just">
              <a:spcBef>
                <a:spcPct val="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spcBef>
                <a:spcPts val="62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7" name="Text Box 3"/>
          <p:cNvSpPr txBox="1">
            <a:spLocks noChangeArrowheads="1"/>
          </p:cNvSpPr>
          <p:nvPr/>
        </p:nvSpPr>
        <p:spPr bwMode="auto">
          <a:xfrm>
            <a:off x="3780213" y="9283612"/>
            <a:ext cx="2888899" cy="489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223" tIns="46112" rIns="92223" bIns="46112" anchor="b"/>
          <a:lstStyle/>
          <a:p>
            <a:pPr algn="r"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fld id="{CA057888-9250-4DF1-B35A-0783186E04C6}" type="slidenum">
              <a:rPr lang="fr-FR" sz="12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448468" algn="l"/>
                  <a:tab pos="901743" algn="l"/>
                  <a:tab pos="1355017" algn="l"/>
                  <a:tab pos="1808293" algn="l"/>
                  <a:tab pos="2261562" algn="l"/>
                  <a:tab pos="2714838" algn="l"/>
                  <a:tab pos="3168110" algn="l"/>
                  <a:tab pos="3619786" algn="l"/>
                  <a:tab pos="4074660" algn="l"/>
                  <a:tab pos="4527936" algn="l"/>
                  <a:tab pos="4979606" algn="l"/>
                  <a:tab pos="5432881" algn="l"/>
                  <a:tab pos="5887757" algn="l"/>
                  <a:tab pos="6339433" algn="l"/>
                  <a:tab pos="6791100" algn="l"/>
                  <a:tab pos="7244375" algn="l"/>
                  <a:tab pos="7699250" algn="l"/>
                  <a:tab pos="8152527" algn="l"/>
                  <a:tab pos="8604198" algn="l"/>
                  <a:tab pos="9057470" algn="l"/>
                </a:tabLst>
              </a:pPr>
              <a:t>26</a:t>
            </a:fld>
            <a:endParaRPr lang="fr-FR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4519" name="Text Box 2"/>
          <p:cNvSpPr txBox="1">
            <a:spLocks noChangeArrowheads="1"/>
          </p:cNvSpPr>
          <p:nvPr/>
        </p:nvSpPr>
        <p:spPr bwMode="auto">
          <a:xfrm>
            <a:off x="666938" y="4642601"/>
            <a:ext cx="5339945" cy="439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09" tIns="46103" rIns="92209" bIns="46103"/>
          <a:lstStyle/>
          <a:p>
            <a:pPr algn="just" defTabSz="919361"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3057" algn="l"/>
                <a:tab pos="4526334" algn="l"/>
                <a:tab pos="4978009" algn="l"/>
                <a:tab pos="5431278" algn="l"/>
                <a:tab pos="5886154" algn="l"/>
                <a:tab pos="6339433" algn="l"/>
                <a:tab pos="6791100" algn="l"/>
                <a:tab pos="7244375" algn="l"/>
                <a:tab pos="7697650" algn="l"/>
                <a:tab pos="8150924" algn="l"/>
                <a:tab pos="8602594" algn="l"/>
                <a:tab pos="9055869" algn="l"/>
              </a:tabLst>
            </a:pPr>
            <a:endParaRPr lang="en-GB" sz="1200" dirty="0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9062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FB04D2-292E-494F-A27B-53322444DCE1}" type="slidenum">
              <a:rPr lang="fr-FR" smtClean="0">
                <a:ea typeface="Arial Unicode MS" pitchFamily="34" charset="-128"/>
                <a:cs typeface="Arial Unicode MS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fr-F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69950" y="727075"/>
            <a:ext cx="4803775" cy="360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4312" y="4572865"/>
            <a:ext cx="5235876" cy="432974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  <a:tabLst>
                <a:tab pos="0" algn="l"/>
                <a:tab pos="440935" algn="l"/>
                <a:tab pos="886596" algn="l"/>
                <a:tab pos="1332253" algn="l"/>
                <a:tab pos="1777912" algn="l"/>
                <a:tab pos="2223569" algn="l"/>
                <a:tab pos="2669227" algn="l"/>
                <a:tab pos="3114888" algn="l"/>
                <a:tab pos="3558972" algn="l"/>
                <a:tab pos="4006205" algn="l"/>
                <a:tab pos="4451866" algn="l"/>
                <a:tab pos="4895950" algn="l"/>
                <a:tab pos="5341608" algn="l"/>
                <a:tab pos="5788841" algn="l"/>
                <a:tab pos="6232926" algn="l"/>
                <a:tab pos="6677010" algn="l"/>
                <a:tab pos="7122668" algn="l"/>
                <a:tab pos="7569904" algn="l"/>
                <a:tab pos="8015563" algn="l"/>
                <a:tab pos="8459650" algn="l"/>
                <a:tab pos="8905304" algn="l"/>
              </a:tabLst>
            </a:pPr>
            <a:endParaRPr lang="en-GB" dirty="0" smtClean="0">
              <a:cs typeface="Times New Roman" pitchFamily="18" charset="0"/>
            </a:endParaRPr>
          </a:p>
          <a:p>
            <a:pPr algn="just">
              <a:spcBef>
                <a:spcPct val="0"/>
              </a:spcBef>
              <a:tabLst>
                <a:tab pos="0" algn="l"/>
                <a:tab pos="440935" algn="l"/>
                <a:tab pos="886596" algn="l"/>
                <a:tab pos="1332253" algn="l"/>
                <a:tab pos="1777912" algn="l"/>
                <a:tab pos="2223569" algn="l"/>
                <a:tab pos="2669227" algn="l"/>
                <a:tab pos="3114888" algn="l"/>
                <a:tab pos="3558972" algn="l"/>
                <a:tab pos="4006205" algn="l"/>
                <a:tab pos="4451866" algn="l"/>
                <a:tab pos="4895950" algn="l"/>
                <a:tab pos="5341608" algn="l"/>
                <a:tab pos="5788841" algn="l"/>
                <a:tab pos="6232926" algn="l"/>
                <a:tab pos="6677010" algn="l"/>
                <a:tab pos="7122668" algn="l"/>
                <a:tab pos="7569904" algn="l"/>
                <a:tab pos="8015563" algn="l"/>
                <a:tab pos="8459650" algn="l"/>
                <a:tab pos="8905304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spcBef>
                <a:spcPts val="610"/>
              </a:spcBef>
              <a:tabLst>
                <a:tab pos="0" algn="l"/>
                <a:tab pos="440935" algn="l"/>
                <a:tab pos="886596" algn="l"/>
                <a:tab pos="1332253" algn="l"/>
                <a:tab pos="1777912" algn="l"/>
                <a:tab pos="2223569" algn="l"/>
                <a:tab pos="2669227" algn="l"/>
                <a:tab pos="3114888" algn="l"/>
                <a:tab pos="3558972" algn="l"/>
                <a:tab pos="4006205" algn="l"/>
                <a:tab pos="4451866" algn="l"/>
                <a:tab pos="4895950" algn="l"/>
                <a:tab pos="5341608" algn="l"/>
                <a:tab pos="5788841" algn="l"/>
                <a:tab pos="6232926" algn="l"/>
                <a:tab pos="6677010" algn="l"/>
                <a:tab pos="7122668" algn="l"/>
                <a:tab pos="7569904" algn="l"/>
                <a:tab pos="8015563" algn="l"/>
                <a:tab pos="8459650" algn="l"/>
                <a:tab pos="8905304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7" name="Text Box 3"/>
          <p:cNvSpPr txBox="1">
            <a:spLocks noChangeArrowheads="1"/>
          </p:cNvSpPr>
          <p:nvPr/>
        </p:nvSpPr>
        <p:spPr bwMode="auto">
          <a:xfrm>
            <a:off x="3708699" y="9141115"/>
            <a:ext cx="2834252" cy="481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672" tIns="45336" rIns="90672" bIns="45336" anchor="b"/>
          <a:lstStyle/>
          <a:p>
            <a:pPr algn="r">
              <a:tabLst>
                <a:tab pos="0" algn="l"/>
                <a:tab pos="440935" algn="l"/>
                <a:tab pos="886596" algn="l"/>
                <a:tab pos="1332253" algn="l"/>
                <a:tab pos="1777912" algn="l"/>
                <a:tab pos="2223569" algn="l"/>
                <a:tab pos="2669227" algn="l"/>
                <a:tab pos="3114888" algn="l"/>
                <a:tab pos="3558972" algn="l"/>
                <a:tab pos="4006205" algn="l"/>
                <a:tab pos="4451866" algn="l"/>
                <a:tab pos="4895950" algn="l"/>
                <a:tab pos="5341608" algn="l"/>
                <a:tab pos="5788841" algn="l"/>
                <a:tab pos="6232926" algn="l"/>
                <a:tab pos="6677010" algn="l"/>
                <a:tab pos="7122668" algn="l"/>
                <a:tab pos="7569904" algn="l"/>
                <a:tab pos="8015563" algn="l"/>
                <a:tab pos="8459650" algn="l"/>
                <a:tab pos="8905304" algn="l"/>
              </a:tabLst>
            </a:pPr>
            <a:fld id="{CA057888-9250-4DF1-B35A-0783186E04C6}" type="slidenum">
              <a:rPr lang="fr-FR" sz="12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440935" algn="l"/>
                  <a:tab pos="886596" algn="l"/>
                  <a:tab pos="1332253" algn="l"/>
                  <a:tab pos="1777912" algn="l"/>
                  <a:tab pos="2223569" algn="l"/>
                  <a:tab pos="2669227" algn="l"/>
                  <a:tab pos="3114888" algn="l"/>
                  <a:tab pos="3558972" algn="l"/>
                  <a:tab pos="4006205" algn="l"/>
                  <a:tab pos="4451866" algn="l"/>
                  <a:tab pos="4895950" algn="l"/>
                  <a:tab pos="5341608" algn="l"/>
                  <a:tab pos="5788841" algn="l"/>
                  <a:tab pos="6232926" algn="l"/>
                  <a:tab pos="6677010" algn="l"/>
                  <a:tab pos="7122668" algn="l"/>
                  <a:tab pos="7569904" algn="l"/>
                  <a:tab pos="8015563" algn="l"/>
                  <a:tab pos="8459650" algn="l"/>
                  <a:tab pos="8905304" algn="l"/>
                </a:tabLst>
              </a:pPr>
              <a:t>27</a:t>
            </a:fld>
            <a:endParaRPr lang="fr-FR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4519" name="Text Box 2"/>
          <p:cNvSpPr txBox="1">
            <a:spLocks noChangeArrowheads="1"/>
          </p:cNvSpPr>
          <p:nvPr/>
        </p:nvSpPr>
        <p:spPr bwMode="auto">
          <a:xfrm>
            <a:off x="654323" y="4571329"/>
            <a:ext cx="5238933" cy="4328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61" tIns="45327" rIns="90661" bIns="45327"/>
          <a:lstStyle/>
          <a:p>
            <a:pPr algn="just" defTabSz="903915">
              <a:tabLst>
                <a:tab pos="0" algn="l"/>
                <a:tab pos="440935" algn="l"/>
                <a:tab pos="886596" algn="l"/>
                <a:tab pos="1332253" algn="l"/>
                <a:tab pos="1777912" algn="l"/>
                <a:tab pos="2223569" algn="l"/>
                <a:tab pos="2669227" algn="l"/>
                <a:tab pos="3114888" algn="l"/>
                <a:tab pos="3558972" algn="l"/>
                <a:tab pos="4004628" algn="l"/>
                <a:tab pos="4450289" algn="l"/>
                <a:tab pos="4894380" algn="l"/>
                <a:tab pos="5340033" algn="l"/>
                <a:tab pos="5787267" algn="l"/>
                <a:tab pos="6232926" algn="l"/>
                <a:tab pos="6677010" algn="l"/>
                <a:tab pos="7122668" algn="l"/>
                <a:tab pos="7568327" algn="l"/>
                <a:tab pos="8013987" algn="l"/>
                <a:tab pos="8458075" algn="l"/>
                <a:tab pos="8903730" algn="l"/>
              </a:tabLst>
            </a:pPr>
            <a:endParaRPr lang="en-GB" sz="1200" dirty="0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0954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93763" y="738188"/>
            <a:ext cx="4881562" cy="36607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CB6765-4EB5-4BCE-A245-E36C7C9BEAD3}" type="slidenum">
              <a:rPr lang="fr-FR" smtClean="0"/>
              <a:pPr>
                <a:defRPr/>
              </a:pPr>
              <a:t>28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2955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3FA04B-A849-4462-9CA0-F65F0427344A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4633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Espace réservé des commentaires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just" eaLnBrk="1" hangingPunct="1">
              <a:spcBef>
                <a:spcPct val="0"/>
              </a:spcBef>
              <a:buFontTx/>
              <a:buChar char="-"/>
              <a:defRPr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61DB0E-2DFA-49E9-AAE6-BE54F9635BB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3023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3FA04B-A849-4462-9CA0-F65F0427344A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3968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Espace réservé des commentaires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just" eaLnBrk="1" hangingPunct="1">
              <a:spcBef>
                <a:spcPct val="0"/>
              </a:spcBef>
              <a:buFontTx/>
              <a:buChar char="-"/>
              <a:defRPr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61DB0E-2DFA-49E9-AAE6-BE54F9635BB6}" type="slidenum">
              <a:rPr lang="fr-FR" smtClean="0"/>
              <a:pPr>
                <a:defRPr/>
              </a:pPr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61212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Espace réservé des commentaires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just" eaLnBrk="1" hangingPunct="1">
              <a:spcBef>
                <a:spcPct val="0"/>
              </a:spcBef>
              <a:buFontTx/>
              <a:buChar char="-"/>
              <a:defRPr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61DB0E-2DFA-49E9-AAE6-BE54F9635BB6}" type="slidenum">
              <a:rPr lang="fr-FR" smtClean="0"/>
              <a:pPr>
                <a:defRPr/>
              </a:pPr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157132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2175" y="730250"/>
            <a:ext cx="4833938" cy="36242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fr-FR" altLang="fr-FR" b="1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E367ED-14E4-419D-A327-6DA060757742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33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6332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2175" y="730250"/>
            <a:ext cx="4833938" cy="36242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fr-FR" altLang="fr-FR" b="1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E367ED-14E4-419D-A327-6DA060757742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34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78154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FB04D2-292E-494F-A27B-53322444DCE1}" type="slidenum">
              <a:rPr lang="fr-FR" smtClean="0">
                <a:ea typeface="Arial Unicode MS" pitchFamily="34" charset="-128"/>
                <a:cs typeface="Arial Unicode MS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fr-F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5350" y="738188"/>
            <a:ext cx="4879975" cy="36607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934" y="4644163"/>
            <a:ext cx="5336829" cy="439724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en-GB" dirty="0" smtClean="0">
              <a:cs typeface="Times New Roman" pitchFamily="18" charset="0"/>
            </a:endParaRPr>
          </a:p>
          <a:p>
            <a:pPr algn="just">
              <a:spcBef>
                <a:spcPct val="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spcBef>
                <a:spcPts val="62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7" name="Text Box 3"/>
          <p:cNvSpPr txBox="1">
            <a:spLocks noChangeArrowheads="1"/>
          </p:cNvSpPr>
          <p:nvPr/>
        </p:nvSpPr>
        <p:spPr bwMode="auto">
          <a:xfrm>
            <a:off x="3780213" y="9283612"/>
            <a:ext cx="2888899" cy="489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223" tIns="46112" rIns="92223" bIns="46112" anchor="b"/>
          <a:lstStyle/>
          <a:p>
            <a:pPr algn="r"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fld id="{CA057888-9250-4DF1-B35A-0783186E04C6}" type="slidenum">
              <a:rPr lang="fr-FR" sz="12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448468" algn="l"/>
                  <a:tab pos="901743" algn="l"/>
                  <a:tab pos="1355017" algn="l"/>
                  <a:tab pos="1808293" algn="l"/>
                  <a:tab pos="2261562" algn="l"/>
                  <a:tab pos="2714838" algn="l"/>
                  <a:tab pos="3168110" algn="l"/>
                  <a:tab pos="3619786" algn="l"/>
                  <a:tab pos="4074660" algn="l"/>
                  <a:tab pos="4527936" algn="l"/>
                  <a:tab pos="4979606" algn="l"/>
                  <a:tab pos="5432881" algn="l"/>
                  <a:tab pos="5887757" algn="l"/>
                  <a:tab pos="6339433" algn="l"/>
                  <a:tab pos="6791100" algn="l"/>
                  <a:tab pos="7244375" algn="l"/>
                  <a:tab pos="7699250" algn="l"/>
                  <a:tab pos="8152527" algn="l"/>
                  <a:tab pos="8604198" algn="l"/>
                  <a:tab pos="9057470" algn="l"/>
                </a:tabLst>
              </a:pPr>
              <a:t>35</a:t>
            </a:fld>
            <a:endParaRPr lang="fr-FR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4519" name="Text Box 2"/>
          <p:cNvSpPr txBox="1">
            <a:spLocks noChangeArrowheads="1"/>
          </p:cNvSpPr>
          <p:nvPr/>
        </p:nvSpPr>
        <p:spPr bwMode="auto">
          <a:xfrm>
            <a:off x="666938" y="4642601"/>
            <a:ext cx="5339945" cy="439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09" tIns="46103" rIns="92209" bIns="46103"/>
          <a:lstStyle/>
          <a:p>
            <a:pPr algn="just" defTabSz="919361"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3057" algn="l"/>
                <a:tab pos="4526334" algn="l"/>
                <a:tab pos="4978009" algn="l"/>
                <a:tab pos="5431278" algn="l"/>
                <a:tab pos="5886154" algn="l"/>
                <a:tab pos="6339433" algn="l"/>
                <a:tab pos="6791100" algn="l"/>
                <a:tab pos="7244375" algn="l"/>
                <a:tab pos="7697650" algn="l"/>
                <a:tab pos="8150924" algn="l"/>
                <a:tab pos="8602594" algn="l"/>
                <a:tab pos="9055869" algn="l"/>
              </a:tabLst>
            </a:pPr>
            <a:endParaRPr lang="en-GB" sz="1200" dirty="0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62309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93763" y="738188"/>
            <a:ext cx="4881562" cy="36607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CB6765-4EB5-4BCE-A245-E36C7C9BEAD3}" type="slidenum">
              <a:rPr lang="fr-FR" smtClean="0"/>
              <a:pPr>
                <a:defRPr/>
              </a:pPr>
              <a:t>36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749302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FB04D2-292E-494F-A27B-53322444DCE1}" type="slidenum">
              <a:rPr lang="fr-FR" smtClean="0">
                <a:ea typeface="Arial Unicode MS" pitchFamily="34" charset="-128"/>
                <a:cs typeface="Arial Unicode MS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fr-F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5350" y="738188"/>
            <a:ext cx="4879975" cy="36607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934" y="4644163"/>
            <a:ext cx="5336829" cy="439724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en-GB" dirty="0" smtClean="0">
              <a:cs typeface="Times New Roman" pitchFamily="18" charset="0"/>
            </a:endParaRPr>
          </a:p>
          <a:p>
            <a:pPr algn="just">
              <a:spcBef>
                <a:spcPct val="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spcBef>
                <a:spcPts val="62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7" name="Text Box 3"/>
          <p:cNvSpPr txBox="1">
            <a:spLocks noChangeArrowheads="1"/>
          </p:cNvSpPr>
          <p:nvPr/>
        </p:nvSpPr>
        <p:spPr bwMode="auto">
          <a:xfrm>
            <a:off x="3780213" y="9283612"/>
            <a:ext cx="2888899" cy="489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223" tIns="46112" rIns="92223" bIns="46112" anchor="b"/>
          <a:lstStyle/>
          <a:p>
            <a:pPr algn="r"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fld id="{CA057888-9250-4DF1-B35A-0783186E04C6}" type="slidenum">
              <a:rPr lang="fr-FR" sz="12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448468" algn="l"/>
                  <a:tab pos="901743" algn="l"/>
                  <a:tab pos="1355017" algn="l"/>
                  <a:tab pos="1808293" algn="l"/>
                  <a:tab pos="2261562" algn="l"/>
                  <a:tab pos="2714838" algn="l"/>
                  <a:tab pos="3168110" algn="l"/>
                  <a:tab pos="3619786" algn="l"/>
                  <a:tab pos="4074660" algn="l"/>
                  <a:tab pos="4527936" algn="l"/>
                  <a:tab pos="4979606" algn="l"/>
                  <a:tab pos="5432881" algn="l"/>
                  <a:tab pos="5887757" algn="l"/>
                  <a:tab pos="6339433" algn="l"/>
                  <a:tab pos="6791100" algn="l"/>
                  <a:tab pos="7244375" algn="l"/>
                  <a:tab pos="7699250" algn="l"/>
                  <a:tab pos="8152527" algn="l"/>
                  <a:tab pos="8604198" algn="l"/>
                  <a:tab pos="9057470" algn="l"/>
                </a:tabLst>
              </a:pPr>
              <a:t>37</a:t>
            </a:fld>
            <a:endParaRPr lang="fr-FR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4519" name="Text Box 2"/>
          <p:cNvSpPr txBox="1">
            <a:spLocks noChangeArrowheads="1"/>
          </p:cNvSpPr>
          <p:nvPr/>
        </p:nvSpPr>
        <p:spPr bwMode="auto">
          <a:xfrm>
            <a:off x="666938" y="4642601"/>
            <a:ext cx="5339945" cy="439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09" tIns="46103" rIns="92209" bIns="46103"/>
          <a:lstStyle/>
          <a:p>
            <a:pPr algn="just" defTabSz="919361"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3057" algn="l"/>
                <a:tab pos="4526334" algn="l"/>
                <a:tab pos="4978009" algn="l"/>
                <a:tab pos="5431278" algn="l"/>
                <a:tab pos="5886154" algn="l"/>
                <a:tab pos="6339433" algn="l"/>
                <a:tab pos="6791100" algn="l"/>
                <a:tab pos="7244375" algn="l"/>
                <a:tab pos="7697650" algn="l"/>
                <a:tab pos="8150924" algn="l"/>
                <a:tab pos="8602594" algn="l"/>
                <a:tab pos="9055869" algn="l"/>
              </a:tabLst>
            </a:pPr>
            <a:endParaRPr lang="en-GB" sz="1200" dirty="0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40547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901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A407B5-AF01-4BEB-9650-14A51691A0A1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9663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Espace réservé des commentaires 2"/>
          <p:cNvSpPr>
            <a:spLocks noGrp="1"/>
          </p:cNvSpPr>
          <p:nvPr>
            <p:ph type="body" idx="1"/>
          </p:nvPr>
        </p:nvSpPr>
        <p:spPr bwMode="auto">
          <a:xfrm>
            <a:off x="721132" y="4630158"/>
            <a:ext cx="5334335" cy="44226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2079" indent="-28926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7045" indent="-23140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9868" indent="-23140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2685" indent="-23140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5507" indent="-2314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8323" indent="-2314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1143" indent="-2314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33962" indent="-2314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E8B37F5-70EA-422F-996A-D4D894C0C711}" type="slidenum">
              <a:rPr lang="fr-FR">
                <a:latin typeface="Calibri" panose="020F0502020204030204" pitchFamily="34" charset="0"/>
              </a:rPr>
              <a:pPr eaLnBrk="1" hangingPunct="1"/>
              <a:t>39</a:t>
            </a:fld>
            <a:endParaRPr 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897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Espace réservé des commentaires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just" eaLnBrk="1" hangingPunct="1">
              <a:spcBef>
                <a:spcPct val="0"/>
              </a:spcBef>
              <a:buFontTx/>
              <a:buChar char="-"/>
              <a:defRPr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61DB0E-2DFA-49E9-AAE6-BE54F9635BB6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654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93763" y="738188"/>
            <a:ext cx="4881562" cy="36607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CB6765-4EB5-4BCE-A245-E36C7C9BEAD3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6925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FB04D2-292E-494F-A27B-53322444DCE1}" type="slidenum">
              <a:rPr lang="fr-FR" smtClean="0">
                <a:ea typeface="Arial Unicode MS" pitchFamily="34" charset="-128"/>
                <a:cs typeface="Arial Unicode MS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fr-F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5350" y="738188"/>
            <a:ext cx="4879975" cy="36607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934" y="4644163"/>
            <a:ext cx="5336829" cy="439724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en-GB" dirty="0" smtClean="0">
              <a:cs typeface="Times New Roman" pitchFamily="18" charset="0"/>
            </a:endParaRPr>
          </a:p>
          <a:p>
            <a:pPr algn="just">
              <a:spcBef>
                <a:spcPct val="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spcBef>
                <a:spcPts val="620"/>
              </a:spcBef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endParaRPr lang="fr-FR" dirty="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7" name="Text Box 3"/>
          <p:cNvSpPr txBox="1">
            <a:spLocks noChangeArrowheads="1"/>
          </p:cNvSpPr>
          <p:nvPr/>
        </p:nvSpPr>
        <p:spPr bwMode="auto">
          <a:xfrm>
            <a:off x="3780213" y="9283612"/>
            <a:ext cx="2888899" cy="489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223" tIns="46112" rIns="92223" bIns="46112" anchor="b"/>
          <a:lstStyle/>
          <a:p>
            <a:pPr algn="r"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4660" algn="l"/>
                <a:tab pos="4527936" algn="l"/>
                <a:tab pos="4979606" algn="l"/>
                <a:tab pos="5432881" algn="l"/>
                <a:tab pos="5887757" algn="l"/>
                <a:tab pos="6339433" algn="l"/>
                <a:tab pos="6791100" algn="l"/>
                <a:tab pos="7244375" algn="l"/>
                <a:tab pos="7699250" algn="l"/>
                <a:tab pos="8152527" algn="l"/>
                <a:tab pos="8604198" algn="l"/>
                <a:tab pos="9057470" algn="l"/>
              </a:tabLst>
            </a:pPr>
            <a:fld id="{CA057888-9250-4DF1-B35A-0783186E04C6}" type="slidenum">
              <a:rPr lang="fr-FR" sz="12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448468" algn="l"/>
                  <a:tab pos="901743" algn="l"/>
                  <a:tab pos="1355017" algn="l"/>
                  <a:tab pos="1808293" algn="l"/>
                  <a:tab pos="2261562" algn="l"/>
                  <a:tab pos="2714838" algn="l"/>
                  <a:tab pos="3168110" algn="l"/>
                  <a:tab pos="3619786" algn="l"/>
                  <a:tab pos="4074660" algn="l"/>
                  <a:tab pos="4527936" algn="l"/>
                  <a:tab pos="4979606" algn="l"/>
                  <a:tab pos="5432881" algn="l"/>
                  <a:tab pos="5887757" algn="l"/>
                  <a:tab pos="6339433" algn="l"/>
                  <a:tab pos="6791100" algn="l"/>
                  <a:tab pos="7244375" algn="l"/>
                  <a:tab pos="7699250" algn="l"/>
                  <a:tab pos="8152527" algn="l"/>
                  <a:tab pos="8604198" algn="l"/>
                  <a:tab pos="9057470" algn="l"/>
                </a:tabLst>
              </a:pPr>
              <a:t>6</a:t>
            </a:fld>
            <a:endParaRPr lang="fr-FR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4519" name="Text Box 2"/>
          <p:cNvSpPr txBox="1">
            <a:spLocks noChangeArrowheads="1"/>
          </p:cNvSpPr>
          <p:nvPr/>
        </p:nvSpPr>
        <p:spPr bwMode="auto">
          <a:xfrm>
            <a:off x="666938" y="4642601"/>
            <a:ext cx="5339945" cy="439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09" tIns="46103" rIns="92209" bIns="46103"/>
          <a:lstStyle/>
          <a:p>
            <a:pPr algn="just" defTabSz="919361">
              <a:tabLst>
                <a:tab pos="0" algn="l"/>
                <a:tab pos="448468" algn="l"/>
                <a:tab pos="901743" algn="l"/>
                <a:tab pos="1355017" algn="l"/>
                <a:tab pos="1808293" algn="l"/>
                <a:tab pos="2261562" algn="l"/>
                <a:tab pos="2714838" algn="l"/>
                <a:tab pos="3168110" algn="l"/>
                <a:tab pos="3619786" algn="l"/>
                <a:tab pos="4073057" algn="l"/>
                <a:tab pos="4526334" algn="l"/>
                <a:tab pos="4978009" algn="l"/>
                <a:tab pos="5431278" algn="l"/>
                <a:tab pos="5886154" algn="l"/>
                <a:tab pos="6339433" algn="l"/>
                <a:tab pos="6791100" algn="l"/>
                <a:tab pos="7244375" algn="l"/>
                <a:tab pos="7697650" algn="l"/>
                <a:tab pos="8150924" algn="l"/>
                <a:tab pos="8602594" algn="l"/>
                <a:tab pos="9055869" algn="l"/>
              </a:tabLst>
            </a:pPr>
            <a:endParaRPr lang="en-GB" sz="1200" dirty="0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1345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Espace réservé des commentaires 2"/>
          <p:cNvSpPr>
            <a:spLocks noGrp="1"/>
          </p:cNvSpPr>
          <p:nvPr>
            <p:ph type="body" idx="1"/>
          </p:nvPr>
        </p:nvSpPr>
        <p:spPr bwMode="auto">
          <a:xfrm>
            <a:off x="691865" y="4887924"/>
            <a:ext cx="5357085" cy="428786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fr-FR" dirty="0" smtClean="0"/>
          </a:p>
        </p:txBody>
      </p:sp>
      <p:sp>
        <p:nvSpPr>
          <p:cNvPr id="634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179EA2-40CB-41C4-81A3-1C25973EABE7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556443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Espace réservé des commentaires 2"/>
          <p:cNvSpPr>
            <a:spLocks noGrp="1"/>
          </p:cNvSpPr>
          <p:nvPr>
            <p:ph type="body" idx="1"/>
          </p:nvPr>
        </p:nvSpPr>
        <p:spPr bwMode="auto">
          <a:xfrm>
            <a:off x="691865" y="4887924"/>
            <a:ext cx="5357085" cy="428786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fr-FR" dirty="0" smtClean="0"/>
          </a:p>
        </p:txBody>
      </p:sp>
      <p:sp>
        <p:nvSpPr>
          <p:cNvPr id="634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179EA2-40CB-41C4-81A3-1C25973EABE7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820268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901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A407B5-AF01-4BEB-9650-14A51691A0A1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382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 userDrawn="1"/>
        </p:nvSpPr>
        <p:spPr bwMode="auto">
          <a:xfrm>
            <a:off x="0" y="6309320"/>
            <a:ext cx="6300192" cy="54868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r>
              <a:rPr lang="fr-FR" sz="12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AFA, mars 2016</a:t>
            </a:r>
          </a:p>
        </p:txBody>
      </p:sp>
      <p:sp>
        <p:nvSpPr>
          <p:cNvPr id="4" name="Text Box 10"/>
          <p:cNvSpPr txBox="1">
            <a:spLocks noChangeArrowheads="1"/>
          </p:cNvSpPr>
          <p:nvPr userDrawn="1"/>
        </p:nvSpPr>
        <p:spPr bwMode="auto">
          <a:xfrm>
            <a:off x="8532440" y="6453336"/>
            <a:ext cx="35718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2B51473-D345-487C-BBBF-DF2F90CA9EC8}" type="slidenum">
              <a:rPr lang="fr-FR" sz="110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cs typeface="Times New Roman" pitchFamily="18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5" name="Triangle isocèle 4"/>
          <p:cNvSpPr/>
          <p:nvPr userDrawn="1"/>
        </p:nvSpPr>
        <p:spPr>
          <a:xfrm rot="5400000">
            <a:off x="5183559" y="5985470"/>
            <a:ext cx="360363" cy="287337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AGE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27" descr="LOGO-AF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6165850"/>
            <a:ext cx="1368425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texte 7"/>
          <p:cNvSpPr>
            <a:spLocks noGrp="1"/>
          </p:cNvSpPr>
          <p:nvPr>
            <p:ph type="body" sz="quarter" idx="10"/>
          </p:nvPr>
        </p:nvSpPr>
        <p:spPr>
          <a:xfrm>
            <a:off x="4211960" y="0"/>
            <a:ext cx="4932040" cy="764704"/>
          </a:xfrm>
          <a:prstGeom prst="rect">
            <a:avLst/>
          </a:prstGeom>
        </p:spPr>
        <p:txBody>
          <a:bodyPr/>
          <a:lstStyle>
            <a:lvl1pPr algn="l">
              <a:buNone/>
              <a:defRPr sz="2100" b="1">
                <a:solidFill>
                  <a:srgbClr val="3B54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 smtClean="0"/>
              <a:t>Cliquez pour modifier les styles du texte du </a:t>
            </a:r>
            <a:r>
              <a:rPr lang="fr-FR" dirty="0" err="1" smtClean="0"/>
              <a:t>masque</a:t>
            </a:r>
            <a:endParaRPr lang="fr-FR" dirty="0" smtClean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2"/>
          </p:nvPr>
        </p:nvSpPr>
        <p:spPr>
          <a:xfrm>
            <a:off x="928688" y="5500688"/>
            <a:ext cx="7429500" cy="5715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cxnSp>
        <p:nvCxnSpPr>
          <p:cNvPr id="18" name="Connecteur droit 17"/>
          <p:cNvCxnSpPr/>
          <p:nvPr userDrawn="1"/>
        </p:nvCxnSpPr>
        <p:spPr>
          <a:xfrm flipV="1">
            <a:off x="0" y="549275"/>
            <a:ext cx="3924300" cy="0"/>
          </a:xfrm>
          <a:prstGeom prst="line">
            <a:avLst/>
          </a:prstGeom>
          <a:ln>
            <a:solidFill>
              <a:srgbClr val="2F52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re 1"/>
          <p:cNvSpPr txBox="1">
            <a:spLocks/>
          </p:cNvSpPr>
          <p:nvPr userDrawn="1"/>
        </p:nvSpPr>
        <p:spPr bwMode="auto">
          <a:xfrm>
            <a:off x="3995738" y="0"/>
            <a:ext cx="514826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lvl="0"/>
            <a:endParaRPr lang="fr-FR" sz="1600" dirty="0" smtClean="0"/>
          </a:p>
        </p:txBody>
      </p:sp>
      <p:sp>
        <p:nvSpPr>
          <p:cNvPr id="20" name="Text Box 12"/>
          <p:cNvSpPr txBox="1">
            <a:spLocks noChangeArrowheads="1"/>
          </p:cNvSpPr>
          <p:nvPr userDrawn="1"/>
        </p:nvSpPr>
        <p:spPr bwMode="auto">
          <a:xfrm>
            <a:off x="5220072" y="6626227"/>
            <a:ext cx="345638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Clubs régionaux assurances de personnes  - octobre 2012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 userDrawn="1"/>
        </p:nvSpPr>
        <p:spPr bwMode="auto">
          <a:xfrm>
            <a:off x="8676456" y="6626227"/>
            <a:ext cx="467544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B857C81-A33F-4FBD-AF06-CD7ECB5394F0}" type="slidenum">
              <a:rPr lang="fr-FR" sz="10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PAGE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27" descr="LOGO-AF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6165850"/>
            <a:ext cx="1368425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texte 7"/>
          <p:cNvSpPr>
            <a:spLocks noGrp="1"/>
          </p:cNvSpPr>
          <p:nvPr>
            <p:ph type="body" sz="quarter" idx="10"/>
          </p:nvPr>
        </p:nvSpPr>
        <p:spPr>
          <a:xfrm>
            <a:off x="4211960" y="0"/>
            <a:ext cx="4932040" cy="764704"/>
          </a:xfrm>
          <a:prstGeom prst="rect">
            <a:avLst/>
          </a:prstGeom>
        </p:spPr>
        <p:txBody>
          <a:bodyPr/>
          <a:lstStyle>
            <a:lvl1pPr algn="l">
              <a:buNone/>
              <a:defRPr sz="2100" b="1">
                <a:solidFill>
                  <a:srgbClr val="3B54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 smtClean="0"/>
              <a:t>Cliquez pour modifier les styles du texte du </a:t>
            </a:r>
            <a:r>
              <a:rPr lang="fr-FR" dirty="0" err="1" smtClean="0"/>
              <a:t>masque</a:t>
            </a:r>
            <a:endParaRPr lang="fr-FR" dirty="0" smtClean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2"/>
          </p:nvPr>
        </p:nvSpPr>
        <p:spPr>
          <a:xfrm>
            <a:off x="928688" y="5500688"/>
            <a:ext cx="7429500" cy="5715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cxnSp>
        <p:nvCxnSpPr>
          <p:cNvPr id="18" name="Connecteur droit 17"/>
          <p:cNvCxnSpPr/>
          <p:nvPr userDrawn="1"/>
        </p:nvCxnSpPr>
        <p:spPr>
          <a:xfrm flipV="1">
            <a:off x="0" y="549275"/>
            <a:ext cx="3924300" cy="0"/>
          </a:xfrm>
          <a:prstGeom prst="line">
            <a:avLst/>
          </a:prstGeom>
          <a:ln>
            <a:solidFill>
              <a:srgbClr val="2F52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re 1"/>
          <p:cNvSpPr txBox="1">
            <a:spLocks/>
          </p:cNvSpPr>
          <p:nvPr userDrawn="1"/>
        </p:nvSpPr>
        <p:spPr bwMode="auto">
          <a:xfrm>
            <a:off x="3995738" y="0"/>
            <a:ext cx="514826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lvl="0"/>
            <a:endParaRPr lang="fr-FR" sz="1600" dirty="0" smtClean="0"/>
          </a:p>
        </p:txBody>
      </p:sp>
      <p:sp>
        <p:nvSpPr>
          <p:cNvPr id="20" name="Text Box 12"/>
          <p:cNvSpPr txBox="1">
            <a:spLocks noChangeArrowheads="1"/>
          </p:cNvSpPr>
          <p:nvPr userDrawn="1"/>
        </p:nvSpPr>
        <p:spPr bwMode="auto">
          <a:xfrm>
            <a:off x="5220072" y="6626227"/>
            <a:ext cx="345638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Clubs régionaux assurances de personnes  - octobre 2012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 userDrawn="1"/>
        </p:nvSpPr>
        <p:spPr bwMode="auto">
          <a:xfrm>
            <a:off x="8676456" y="6626227"/>
            <a:ext cx="467544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B857C81-A33F-4FBD-AF06-CD7ECB5394F0}" type="slidenum">
              <a:rPr lang="fr-FR" sz="10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PAGE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27" descr="LOGO-AF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6165850"/>
            <a:ext cx="1368425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texte 7"/>
          <p:cNvSpPr>
            <a:spLocks noGrp="1"/>
          </p:cNvSpPr>
          <p:nvPr>
            <p:ph type="body" sz="quarter" idx="10"/>
          </p:nvPr>
        </p:nvSpPr>
        <p:spPr>
          <a:xfrm>
            <a:off x="4211960" y="0"/>
            <a:ext cx="4932040" cy="764704"/>
          </a:xfrm>
          <a:prstGeom prst="rect">
            <a:avLst/>
          </a:prstGeom>
        </p:spPr>
        <p:txBody>
          <a:bodyPr/>
          <a:lstStyle>
            <a:lvl1pPr algn="l">
              <a:buNone/>
              <a:defRPr sz="2100" b="1">
                <a:solidFill>
                  <a:srgbClr val="3B54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 smtClean="0"/>
              <a:t>Cliquez pour modifier les styles du texte du </a:t>
            </a:r>
            <a:r>
              <a:rPr lang="fr-FR" dirty="0" err="1" smtClean="0"/>
              <a:t>masque</a:t>
            </a:r>
            <a:endParaRPr lang="fr-FR" dirty="0" smtClean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2"/>
          </p:nvPr>
        </p:nvSpPr>
        <p:spPr>
          <a:xfrm>
            <a:off x="928688" y="5500688"/>
            <a:ext cx="7429500" cy="5715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cxnSp>
        <p:nvCxnSpPr>
          <p:cNvPr id="18" name="Connecteur droit 17"/>
          <p:cNvCxnSpPr/>
          <p:nvPr userDrawn="1"/>
        </p:nvCxnSpPr>
        <p:spPr>
          <a:xfrm flipV="1">
            <a:off x="0" y="549275"/>
            <a:ext cx="3924300" cy="0"/>
          </a:xfrm>
          <a:prstGeom prst="line">
            <a:avLst/>
          </a:prstGeom>
          <a:ln>
            <a:solidFill>
              <a:srgbClr val="2F52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re 1"/>
          <p:cNvSpPr txBox="1">
            <a:spLocks/>
          </p:cNvSpPr>
          <p:nvPr userDrawn="1"/>
        </p:nvSpPr>
        <p:spPr bwMode="auto">
          <a:xfrm>
            <a:off x="3995738" y="0"/>
            <a:ext cx="514826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lvl="0"/>
            <a:endParaRPr lang="fr-FR" sz="1600" dirty="0" smtClean="0"/>
          </a:p>
        </p:txBody>
      </p:sp>
      <p:sp>
        <p:nvSpPr>
          <p:cNvPr id="20" name="Text Box 12"/>
          <p:cNvSpPr txBox="1">
            <a:spLocks noChangeArrowheads="1"/>
          </p:cNvSpPr>
          <p:nvPr userDrawn="1"/>
        </p:nvSpPr>
        <p:spPr bwMode="auto">
          <a:xfrm>
            <a:off x="5220072" y="6626227"/>
            <a:ext cx="345638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Clubs régionaux assurances de personnes  - octobre 2012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 userDrawn="1"/>
        </p:nvSpPr>
        <p:spPr bwMode="auto">
          <a:xfrm>
            <a:off x="8676456" y="6626227"/>
            <a:ext cx="467544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B857C81-A33F-4FBD-AF06-CD7ECB5394F0}" type="slidenum">
              <a:rPr lang="fr-FR" sz="10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813" y="333375"/>
            <a:ext cx="7138987" cy="6477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60339" y="6497640"/>
            <a:ext cx="44370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rgbClr val="7F7F7F"/>
                </a:solidFill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r>
              <a:rPr lang="fr-FR" dirty="0" smtClean="0"/>
              <a:t>Conférence de presse FFSA / 26 juin 2013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807200" y="64960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rgbClr val="7F7F7F"/>
                </a:solidFill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fld id="{BD50920B-7D2B-F84B-9240-9497394DC65B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5662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743B61-77A8-4559-BB9A-AA751CE075D2}" type="datetimeFigureOut">
              <a:rPr lang="fr-FR"/>
              <a:pPr>
                <a:defRPr/>
              </a:pPr>
              <a:t>10/03/2016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C72258-9066-4A4F-9B3C-EB21D24BBCE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74" r:id="rId2"/>
    <p:sldLayoutId id="2147483876" r:id="rId3"/>
    <p:sldLayoutId id="2147483877" r:id="rId4"/>
    <p:sldLayoutId id="2147483878" r:id="rId5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60000">
                <a:srgbClr val="F0F5FA"/>
              </a:gs>
              <a:gs pos="11000">
                <a:schemeClr val="bg1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3315" name="Titre 1"/>
          <p:cNvSpPr>
            <a:spLocks noGrp="1"/>
          </p:cNvSpPr>
          <p:nvPr>
            <p:ph type="ctrTitle" idx="4294967295"/>
          </p:nvPr>
        </p:nvSpPr>
        <p:spPr bwMode="auto">
          <a:xfrm>
            <a:off x="1619250" y="1412875"/>
            <a:ext cx="75247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fr-FR" sz="2400" b="1" dirty="0" smtClean="0">
                <a:solidFill>
                  <a:schemeClr val="tx2"/>
                </a:solidFill>
                <a:latin typeface="Verdana" panose="020B0604030504040204" pitchFamily="34" charset="0"/>
                <a:cs typeface="Vrinda" panose="020B0502040204020203" pitchFamily="34" charset="0"/>
              </a:rPr>
              <a:t>Les assurances de personnes </a:t>
            </a:r>
            <a:br>
              <a:rPr lang="fr-FR" sz="2400" b="1" dirty="0" smtClean="0">
                <a:solidFill>
                  <a:schemeClr val="tx2"/>
                </a:solidFill>
                <a:latin typeface="Verdana" panose="020B0604030504040204" pitchFamily="34" charset="0"/>
                <a:cs typeface="Vrinda" panose="020B0502040204020203" pitchFamily="34" charset="0"/>
              </a:rPr>
            </a:br>
            <a:r>
              <a:rPr lang="fr-FR" sz="2400" b="1" dirty="0" smtClean="0">
                <a:solidFill>
                  <a:schemeClr val="tx2"/>
                </a:solidFill>
                <a:latin typeface="Verdana" panose="020B0604030504040204" pitchFamily="34" charset="0"/>
                <a:cs typeface="Vrinda" panose="020B0502040204020203" pitchFamily="34" charset="0"/>
              </a:rPr>
              <a:t>au début de l'année 2016</a:t>
            </a:r>
          </a:p>
        </p:txBody>
      </p:sp>
      <p:sp>
        <p:nvSpPr>
          <p:cNvPr id="10" name="Arrondir un rectangle avec un coin du même côté 9"/>
          <p:cNvSpPr/>
          <p:nvPr/>
        </p:nvSpPr>
        <p:spPr>
          <a:xfrm rot="5400000">
            <a:off x="450057" y="891381"/>
            <a:ext cx="647700" cy="1547813"/>
          </a:xfrm>
          <a:prstGeom prst="round2Same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 8" descr="LOGO-AF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5373216"/>
            <a:ext cx="2687320" cy="1094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re 1"/>
          <p:cNvSpPr txBox="1">
            <a:spLocks/>
          </p:cNvSpPr>
          <p:nvPr/>
        </p:nvSpPr>
        <p:spPr bwMode="auto">
          <a:xfrm>
            <a:off x="0" y="6309320"/>
            <a:ext cx="6300192" cy="54868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r>
              <a:rPr lang="fr-FR" sz="12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AFA, mars 2016</a:t>
            </a:r>
          </a:p>
        </p:txBody>
      </p:sp>
    </p:spTree>
    <p:extLst>
      <p:ext uri="{BB962C8B-B14F-4D97-AF65-F5344CB8AC3E}">
        <p14:creationId xmlns:p14="http://schemas.microsoft.com/office/powerpoint/2010/main" val="28977150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25"/>
          <p:cNvSpPr txBox="1">
            <a:spLocks noChangeArrowheads="1"/>
          </p:cNvSpPr>
          <p:nvPr/>
        </p:nvSpPr>
        <p:spPr bwMode="auto">
          <a:xfrm>
            <a:off x="5580112" y="5949280"/>
            <a:ext cx="3528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Une collecte nette en hausse de 2 Md€</a:t>
            </a:r>
            <a:endParaRPr lang="fr-FR" sz="1200" dirty="0">
              <a:solidFill>
                <a:srgbClr val="002060"/>
              </a:solidFill>
              <a:latin typeface="Verdana" pitchFamily="34" charset="0"/>
            </a:endParaRPr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655336"/>
              </p:ext>
            </p:extLst>
          </p:nvPr>
        </p:nvGraphicFramePr>
        <p:xfrm>
          <a:off x="1907704" y="2132856"/>
          <a:ext cx="5688632" cy="236537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564876"/>
                <a:gridCol w="1061878"/>
                <a:gridCol w="1061878"/>
              </a:tblGrid>
              <a:tr h="532580">
                <a:tc>
                  <a:txBody>
                    <a:bodyPr/>
                    <a:lstStyle/>
                    <a:p>
                      <a:pPr algn="ctr"/>
                      <a:r>
                        <a:rPr lang="fr-FR" sz="1200" cap="none" dirty="0" smtClean="0"/>
                        <a:t>Affaires directes</a:t>
                      </a:r>
                    </a:p>
                    <a:p>
                      <a:pPr algn="ctr"/>
                      <a:r>
                        <a:rPr lang="fr-FR" sz="1200" cap="none" dirty="0" smtClean="0"/>
                        <a:t>(Md€)</a:t>
                      </a:r>
                      <a:endParaRPr lang="fr-FR" sz="1200" cap="small" dirty="0" smtClean="0">
                        <a:latin typeface="Verdana" pitchFamily="34" charset="0"/>
                      </a:endParaRPr>
                    </a:p>
                  </a:txBody>
                  <a:tcPr marL="91425" marR="9142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cap="none" dirty="0" smtClean="0"/>
                        <a:t>2015</a:t>
                      </a:r>
                      <a:r>
                        <a:rPr lang="fr-FR" sz="1200" cap="none" baseline="0" dirty="0" smtClean="0"/>
                        <a:t> (e)</a:t>
                      </a:r>
                      <a:endParaRPr lang="fr-FR" sz="120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91425" marR="9142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cap="small" dirty="0" smtClean="0"/>
                        <a:t>V</a:t>
                      </a:r>
                      <a:r>
                        <a:rPr lang="fr-FR" sz="1200" cap="none" dirty="0" smtClean="0"/>
                        <a:t>ariation</a:t>
                      </a:r>
                      <a:endParaRPr lang="fr-FR" sz="1200" cap="small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91425" marR="91425" marT="45710" marB="45710" anchor="ctr"/>
                </a:tc>
              </a:tr>
              <a:tr h="304737">
                <a:tc>
                  <a:txBody>
                    <a:bodyPr/>
                    <a:lstStyle/>
                    <a:p>
                      <a:pPr algn="l"/>
                      <a:r>
                        <a:rPr lang="fr-FR" sz="1200" b="1" cap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Cotisations</a:t>
                      </a:r>
                      <a:endParaRPr lang="fr-FR" sz="1200" b="1" cap="none" dirty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25" marR="91425" marT="45710" marB="4571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b="1" cap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135,3</a:t>
                      </a:r>
                      <a:endParaRPr lang="fr-FR" sz="1200" b="1" cap="none" dirty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25" marR="9142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cap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+ 4,9 %</a:t>
                      </a:r>
                      <a:endParaRPr lang="fr-FR" sz="1200" b="1" cap="none" dirty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25" marR="91425" marT="45710" marB="45710" anchor="ctr"/>
                </a:tc>
              </a:tr>
              <a:tr h="281953">
                <a:tc>
                  <a:txBody>
                    <a:bodyPr/>
                    <a:lstStyle/>
                    <a:p>
                      <a:pPr algn="l"/>
                      <a:r>
                        <a:rPr lang="fr-FR" sz="1200" cap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dont contrats</a:t>
                      </a:r>
                      <a:r>
                        <a:rPr lang="fr-FR" sz="1200" cap="non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individuels</a:t>
                      </a:r>
                      <a:endParaRPr lang="fr-FR" sz="1200" b="0" i="1" cap="none" dirty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25" marR="91425" marT="45710" marB="4571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cap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122,9</a:t>
                      </a:r>
                      <a:endParaRPr lang="fr-FR" sz="1200" b="0" i="1" cap="none" dirty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25" marR="9142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cap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+ 5,4 %</a:t>
                      </a:r>
                      <a:endParaRPr lang="fr-FR" sz="1200" b="0" i="1" cap="none" dirty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25" marR="91425" marT="45710" marB="45710" anchor="ctr"/>
                </a:tc>
              </a:tr>
              <a:tr h="281953">
                <a:tc>
                  <a:txBody>
                    <a:bodyPr/>
                    <a:lstStyle/>
                    <a:p>
                      <a:pPr algn="l"/>
                      <a:r>
                        <a:rPr lang="fr-FR" sz="1200" cap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dont contrats collectifs </a:t>
                      </a:r>
                      <a:endParaRPr lang="fr-FR" sz="1200" b="0" i="1" cap="none" dirty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25" marR="91425" marT="45710" marB="4571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cap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12,4</a:t>
                      </a:r>
                      <a:endParaRPr lang="fr-FR" sz="1200" b="0" i="1" cap="none" dirty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25" marR="9142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cap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+ 0,5 %</a:t>
                      </a:r>
                      <a:endParaRPr lang="fr-FR" sz="1200" b="0" i="1" cap="none" dirty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25" marR="91425" marT="45710" marB="45710" anchor="ctr"/>
                </a:tc>
              </a:tr>
              <a:tr h="304737">
                <a:tc>
                  <a:txBody>
                    <a:bodyPr/>
                    <a:lstStyle/>
                    <a:p>
                      <a:pPr algn="l"/>
                      <a:r>
                        <a:rPr lang="fr-FR" sz="1200" b="1" cap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Prestations</a:t>
                      </a:r>
                      <a:endParaRPr lang="fr-FR" sz="1200" b="1" cap="none" dirty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25" marR="91425" marT="45710" marB="4571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b="1" cap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110,7</a:t>
                      </a:r>
                      <a:endParaRPr lang="fr-FR" sz="1200" b="1" cap="none" dirty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25" marR="9142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cap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+ 4,1 %</a:t>
                      </a:r>
                      <a:endParaRPr lang="fr-FR" sz="1200" b="1" cap="none" dirty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25" marR="91425" marT="45710" marB="45710" anchor="ctr"/>
                </a:tc>
              </a:tr>
              <a:tr h="304737">
                <a:tc>
                  <a:txBody>
                    <a:bodyPr/>
                    <a:lstStyle/>
                    <a:p>
                      <a:pPr algn="l"/>
                      <a:r>
                        <a:rPr lang="fr-FR" sz="1200" b="1" cap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Collecte nette</a:t>
                      </a:r>
                      <a:endParaRPr lang="fr-FR" sz="1200" b="1" cap="none" dirty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25" marR="91425" marT="45710" marB="4571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b="1" cap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+ 24,6</a:t>
                      </a:r>
                      <a:endParaRPr lang="fr-FR" sz="1200" b="1" cap="none" dirty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25" marR="9142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cap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+ 2,0 Md€</a:t>
                      </a:r>
                      <a:endParaRPr lang="fr-FR" sz="1200" b="1" cap="none" dirty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25" marR="91425" marT="45710" marB="45710" anchor="ctr"/>
                </a:tc>
              </a:tr>
              <a:tr h="354678">
                <a:tc>
                  <a:txBody>
                    <a:bodyPr/>
                    <a:lstStyle/>
                    <a:p>
                      <a:pPr algn="l"/>
                      <a:r>
                        <a:rPr lang="fr-FR" sz="1200" b="1" cap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Encours *</a:t>
                      </a:r>
                      <a:endParaRPr lang="fr-FR" sz="1200" b="1" cap="none" dirty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25" marR="91425" marT="45710" marB="4571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b="1" cap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1 579,6</a:t>
                      </a:r>
                      <a:endParaRPr lang="fr-FR" sz="1200" b="1" cap="none" dirty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25" marR="9142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cap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+ 3,8 %</a:t>
                      </a:r>
                      <a:endParaRPr lang="fr-FR" sz="1200" b="1" cap="none" dirty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25" marR="91425" marT="45710" marB="45710" anchor="ctr"/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619672" y="404664"/>
            <a:ext cx="6696075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</a:rPr>
              <a:t>L'assurance </a:t>
            </a:r>
            <a:r>
              <a:rPr lang="fr-FR" sz="2000" b="1" dirty="0">
                <a:solidFill>
                  <a:srgbClr val="002060"/>
                </a:solidFill>
                <a:latin typeface="Verdana" pitchFamily="34" charset="0"/>
              </a:rPr>
              <a:t>vie</a:t>
            </a:r>
          </a:p>
        </p:txBody>
      </p:sp>
      <p:sp>
        <p:nvSpPr>
          <p:cNvPr id="10" name="Text Box 125"/>
          <p:cNvSpPr txBox="1">
            <a:spLocks noChangeArrowheads="1"/>
          </p:cNvSpPr>
          <p:nvPr/>
        </p:nvSpPr>
        <p:spPr bwMode="auto">
          <a:xfrm>
            <a:off x="1763242" y="4652218"/>
            <a:ext cx="482441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000"/>
              </a:spcAft>
              <a:defRPr/>
            </a:pPr>
            <a:r>
              <a:rPr lang="fr-FR" sz="1100" i="1" dirty="0">
                <a:latin typeface="+mj-lt"/>
              </a:rPr>
              <a:t>*  Provisions mathématiques + provisions pour participation aux bénéfices</a:t>
            </a:r>
          </a:p>
        </p:txBody>
      </p:sp>
      <p:sp>
        <p:nvSpPr>
          <p:cNvPr id="11" name="Arrondir un rectangle avec un coin du même côté 10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716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Espace réservé du texte 3"/>
          <p:cNvSpPr txBox="1">
            <a:spLocks/>
          </p:cNvSpPr>
          <p:nvPr/>
        </p:nvSpPr>
        <p:spPr bwMode="auto">
          <a:xfrm>
            <a:off x="1691680" y="332656"/>
            <a:ext cx="6984776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2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Cotisations vie selon </a:t>
            </a: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le type de supports</a:t>
            </a:r>
            <a:endParaRPr lang="fr-FR" sz="2000" b="1" dirty="0">
              <a:solidFill>
                <a:srgbClr val="00206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fr-FR" altLang="ja-JP" sz="12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Vrinda" pitchFamily="2" charset="0"/>
              </a:rPr>
              <a:t>(affaires directes, Md€)</a:t>
            </a:r>
            <a:endParaRPr lang="fr-FR" altLang="ja-JP" sz="12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2" name="Arrondir un rectangle avec un coin du même côté 21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8073637"/>
              </p:ext>
            </p:extLst>
          </p:nvPr>
        </p:nvGraphicFramePr>
        <p:xfrm>
          <a:off x="1835547" y="1482887"/>
          <a:ext cx="4773265" cy="4116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Espace réservé du texte 3"/>
          <p:cNvSpPr txBox="1">
            <a:spLocks/>
          </p:cNvSpPr>
          <p:nvPr/>
        </p:nvSpPr>
        <p:spPr bwMode="auto">
          <a:xfrm>
            <a:off x="5711791" y="1640375"/>
            <a:ext cx="792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1200" b="1" dirty="0" smtClean="0">
                <a:solidFill>
                  <a:srgbClr val="1F49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135,3</a:t>
            </a:r>
            <a:endParaRPr lang="fr-FR" sz="1200" b="1" dirty="0">
              <a:solidFill>
                <a:srgbClr val="1F497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Espace réservé du texte 3"/>
          <p:cNvSpPr txBox="1">
            <a:spLocks/>
          </p:cNvSpPr>
          <p:nvPr/>
        </p:nvSpPr>
        <p:spPr bwMode="auto">
          <a:xfrm>
            <a:off x="2016859" y="1911880"/>
            <a:ext cx="792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1200" b="1" dirty="0" smtClean="0">
                <a:solidFill>
                  <a:srgbClr val="1F49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124,1</a:t>
            </a:r>
            <a:endParaRPr lang="fr-FR" sz="1200" b="1" dirty="0">
              <a:solidFill>
                <a:srgbClr val="1F497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Espace réservé du texte 3"/>
          <p:cNvSpPr txBox="1">
            <a:spLocks/>
          </p:cNvSpPr>
          <p:nvPr/>
        </p:nvSpPr>
        <p:spPr bwMode="auto">
          <a:xfrm>
            <a:off x="2918820" y="2157595"/>
            <a:ext cx="792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1200" b="1" dirty="0" smtClean="0">
                <a:solidFill>
                  <a:srgbClr val="1F49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113,3</a:t>
            </a:r>
            <a:endParaRPr lang="fr-FR" sz="1200" b="1" dirty="0">
              <a:solidFill>
                <a:srgbClr val="1F497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Espace réservé du texte 3"/>
          <p:cNvSpPr txBox="1">
            <a:spLocks/>
          </p:cNvSpPr>
          <p:nvPr/>
        </p:nvSpPr>
        <p:spPr bwMode="auto">
          <a:xfrm>
            <a:off x="4804988" y="1766394"/>
            <a:ext cx="792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1200" b="1" dirty="0" smtClean="0">
                <a:solidFill>
                  <a:srgbClr val="1F49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128,9</a:t>
            </a:r>
            <a:endParaRPr lang="fr-FR" sz="1200" b="1" dirty="0">
              <a:solidFill>
                <a:srgbClr val="1F497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texte 2"/>
          <p:cNvSpPr txBox="1">
            <a:spLocks/>
          </p:cNvSpPr>
          <p:nvPr/>
        </p:nvSpPr>
        <p:spPr bwMode="auto">
          <a:xfrm>
            <a:off x="5508104" y="5915125"/>
            <a:ext cx="3529532" cy="504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Une hausse portée par les unités de compte </a:t>
            </a:r>
          </a:p>
        </p:txBody>
      </p:sp>
      <p:sp>
        <p:nvSpPr>
          <p:cNvPr id="14" name="Espace réservé du texte 2"/>
          <p:cNvSpPr txBox="1">
            <a:spLocks/>
          </p:cNvSpPr>
          <p:nvPr/>
        </p:nvSpPr>
        <p:spPr bwMode="auto">
          <a:xfrm>
            <a:off x="5599560" y="4924876"/>
            <a:ext cx="864096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+ </a:t>
            </a: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5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15" name="Espace réservé du texte 2"/>
          <p:cNvSpPr txBox="1">
            <a:spLocks/>
          </p:cNvSpPr>
          <p:nvPr/>
        </p:nvSpPr>
        <p:spPr bwMode="auto">
          <a:xfrm>
            <a:off x="1864720" y="4922387"/>
            <a:ext cx="936104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- </a:t>
            </a: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14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16" name="Espace réservé du texte 2"/>
          <p:cNvSpPr txBox="1">
            <a:spLocks/>
          </p:cNvSpPr>
          <p:nvPr/>
        </p:nvSpPr>
        <p:spPr bwMode="auto">
          <a:xfrm>
            <a:off x="2869807" y="4926631"/>
            <a:ext cx="864096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- </a:t>
            </a: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9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17" name="Espace réservé du texte 2"/>
          <p:cNvSpPr txBox="1">
            <a:spLocks/>
          </p:cNvSpPr>
          <p:nvPr/>
        </p:nvSpPr>
        <p:spPr bwMode="auto">
          <a:xfrm>
            <a:off x="4732980" y="4893867"/>
            <a:ext cx="864096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+ 9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19" name="Espace réservé du texte 2"/>
          <p:cNvSpPr txBox="1">
            <a:spLocks/>
          </p:cNvSpPr>
          <p:nvPr/>
        </p:nvSpPr>
        <p:spPr bwMode="auto">
          <a:xfrm>
            <a:off x="3697899" y="4936156"/>
            <a:ext cx="864096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+ 5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20" name="Espace réservé du texte 3"/>
          <p:cNvSpPr txBox="1">
            <a:spLocks/>
          </p:cNvSpPr>
          <p:nvPr/>
        </p:nvSpPr>
        <p:spPr bwMode="auto">
          <a:xfrm>
            <a:off x="3851232" y="2031662"/>
            <a:ext cx="792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1200" b="1" dirty="0" smtClean="0">
                <a:solidFill>
                  <a:srgbClr val="1F49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118,8</a:t>
            </a:r>
            <a:endParaRPr lang="fr-FR" sz="1200" b="1" dirty="0">
              <a:solidFill>
                <a:srgbClr val="1F497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Espace réservé du texte 2"/>
          <p:cNvSpPr txBox="1">
            <a:spLocks/>
          </p:cNvSpPr>
          <p:nvPr/>
        </p:nvSpPr>
        <p:spPr bwMode="auto">
          <a:xfrm>
            <a:off x="2797229" y="5305302"/>
            <a:ext cx="900670" cy="28568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fr-FR" sz="1000" b="1" dirty="0" smtClean="0">
                <a:latin typeface="Verdana" pitchFamily="34" charset="0"/>
                <a:cs typeface="Arial" charset="0"/>
              </a:rPr>
              <a:t>Euros</a:t>
            </a:r>
          </a:p>
        </p:txBody>
      </p:sp>
      <p:sp>
        <p:nvSpPr>
          <p:cNvPr id="24" name="Espace réservé du texte 2"/>
          <p:cNvSpPr txBox="1">
            <a:spLocks/>
          </p:cNvSpPr>
          <p:nvPr/>
        </p:nvSpPr>
        <p:spPr bwMode="auto">
          <a:xfrm>
            <a:off x="4122095" y="5301208"/>
            <a:ext cx="1474981" cy="2897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fr-FR" sz="1000" b="1" dirty="0" smtClean="0">
                <a:latin typeface="Verdana" pitchFamily="34" charset="0"/>
                <a:cs typeface="Arial" charset="0"/>
              </a:rPr>
              <a:t>Unités de compte</a:t>
            </a:r>
          </a:p>
        </p:txBody>
      </p:sp>
    </p:spTree>
    <p:extLst>
      <p:ext uri="{BB962C8B-B14F-4D97-AF65-F5344CB8AC3E}">
        <p14:creationId xmlns:p14="http://schemas.microsoft.com/office/powerpoint/2010/main" val="8088585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125"/>
          <p:cNvSpPr txBox="1">
            <a:spLocks noChangeArrowheads="1"/>
          </p:cNvSpPr>
          <p:nvPr/>
        </p:nvSpPr>
        <p:spPr bwMode="auto">
          <a:xfrm>
            <a:off x="1691680" y="332656"/>
            <a:ext cx="67687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</a:rPr>
              <a:t>Cotisations vie en unités de compte et Cac 40</a:t>
            </a:r>
          </a:p>
        </p:txBody>
      </p:sp>
      <p:sp>
        <p:nvSpPr>
          <p:cNvPr id="26" name="Arrondir un rectangle avec un coin du même côté 25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2" name="Espace réservé du 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1679581"/>
              </p:ext>
            </p:extLst>
          </p:nvPr>
        </p:nvGraphicFramePr>
        <p:xfrm>
          <a:off x="1979934" y="2348880"/>
          <a:ext cx="6840538" cy="3537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" name="ZoneTexte 32"/>
          <p:cNvSpPr txBox="1"/>
          <p:nvPr/>
        </p:nvSpPr>
        <p:spPr>
          <a:xfrm>
            <a:off x="1403648" y="1772816"/>
            <a:ext cx="1834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just"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fr-FR" sz="1600" dirty="0" smtClean="0">
                <a:solidFill>
                  <a:schemeClr val="accent5"/>
                </a:solidFill>
              </a:rPr>
              <a:t>Poids des UC dans la collecte*</a:t>
            </a:r>
            <a:endParaRPr lang="fr-FR" sz="1600" dirty="0">
              <a:solidFill>
                <a:schemeClr val="accent5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1560942" y="5850503"/>
            <a:ext cx="46846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400" b="1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z="800" b="0" i="0" dirty="0" smtClean="0">
                <a:latin typeface="Arial" pitchFamily="34" charset="0"/>
                <a:cs typeface="Arial" pitchFamily="34" charset="0"/>
              </a:rPr>
              <a:t>* </a:t>
            </a:r>
            <a:r>
              <a:rPr lang="fr-FR" sz="800" b="0" dirty="0" smtClean="0">
                <a:cs typeface="Arial" panose="020B0604020202020204" pitchFamily="34" charset="0"/>
              </a:rPr>
              <a:t>Collecte brute</a:t>
            </a:r>
            <a:endParaRPr lang="fr-FR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8028384" y="1772816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just"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fr-FR" sz="1600" dirty="0" smtClean="0">
                <a:solidFill>
                  <a:schemeClr val="accent1"/>
                </a:solidFill>
              </a:rPr>
              <a:t>Cac 40</a:t>
            </a:r>
          </a:p>
          <a:p>
            <a:pPr algn="l"/>
            <a:r>
              <a:rPr lang="fr-FR" sz="1000" dirty="0" smtClean="0">
                <a:solidFill>
                  <a:schemeClr val="accent1"/>
                </a:solidFill>
              </a:rPr>
              <a:t>(fin d’année)</a:t>
            </a:r>
            <a:endParaRPr lang="fr-FR" sz="1000" b="0" i="1" dirty="0">
              <a:solidFill>
                <a:schemeClr val="accent1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560942" y="6065947"/>
            <a:ext cx="2664146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342900" indent="-342900" defTabSz="762000">
              <a:lnSpc>
                <a:spcPct val="90000"/>
              </a:lnSpc>
              <a:spcBef>
                <a:spcPct val="20000"/>
              </a:spcBef>
              <a:buClr>
                <a:srgbClr val="92D050"/>
              </a:buClr>
              <a:buSzPct val="150000"/>
            </a:pPr>
            <a:r>
              <a:rPr lang="fr-FR" sz="1000" dirty="0" smtClean="0">
                <a:latin typeface="Verdana" pitchFamily="34" charset="0"/>
                <a:cs typeface="Arial" charset="0"/>
              </a:rPr>
              <a:t>Sources </a:t>
            </a:r>
            <a:r>
              <a:rPr lang="fr-FR" sz="1000" dirty="0">
                <a:latin typeface="Verdana" pitchFamily="34" charset="0"/>
                <a:cs typeface="Arial" charset="0"/>
              </a:rPr>
              <a:t>: </a:t>
            </a:r>
            <a:r>
              <a:rPr lang="fr-FR" sz="1000" dirty="0" smtClean="0">
                <a:latin typeface="Verdana" pitchFamily="34" charset="0"/>
                <a:cs typeface="Arial" charset="0"/>
              </a:rPr>
              <a:t>AFA, Euronext</a:t>
            </a:r>
            <a:endParaRPr lang="fr-FR" sz="1000" dirty="0">
              <a:latin typeface="Verdana" pitchFamily="34" charset="0"/>
              <a:cs typeface="Arial" charset="0"/>
            </a:endParaRPr>
          </a:p>
        </p:txBody>
      </p:sp>
      <p:sp>
        <p:nvSpPr>
          <p:cNvPr id="9" name="Text Box 125"/>
          <p:cNvSpPr txBox="1">
            <a:spLocks noChangeArrowheads="1"/>
          </p:cNvSpPr>
          <p:nvPr/>
        </p:nvSpPr>
        <p:spPr bwMode="auto">
          <a:xfrm>
            <a:off x="5652120" y="5924720"/>
            <a:ext cx="3816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Une collecte corrélée aux marchés financiers</a:t>
            </a:r>
          </a:p>
        </p:txBody>
      </p:sp>
    </p:spTree>
    <p:extLst>
      <p:ext uri="{BB962C8B-B14F-4D97-AF65-F5344CB8AC3E}">
        <p14:creationId xmlns:p14="http://schemas.microsoft.com/office/powerpoint/2010/main" val="3576053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Espace réservé du texte 3"/>
          <p:cNvSpPr txBox="1">
            <a:spLocks/>
          </p:cNvSpPr>
          <p:nvPr/>
        </p:nvSpPr>
        <p:spPr bwMode="auto">
          <a:xfrm>
            <a:off x="1691680" y="332656"/>
            <a:ext cx="6984776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2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Cotisations vie selon </a:t>
            </a: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le mode de distribution</a:t>
            </a:r>
            <a:endParaRPr lang="fr-FR" sz="2000" b="1" dirty="0">
              <a:solidFill>
                <a:srgbClr val="00206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fr-FR" altLang="ja-JP" sz="12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Vrinda" pitchFamily="2" charset="0"/>
              </a:rPr>
              <a:t>(affaires directes, Md€)</a:t>
            </a:r>
            <a:endParaRPr lang="fr-FR" altLang="ja-JP" sz="12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2" name="Arrondir un rectangle avec un coin du même côté 21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2301899"/>
              </p:ext>
            </p:extLst>
          </p:nvPr>
        </p:nvGraphicFramePr>
        <p:xfrm>
          <a:off x="1945235" y="1326019"/>
          <a:ext cx="4773265" cy="4116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Espace réservé du texte 3"/>
          <p:cNvSpPr txBox="1">
            <a:spLocks/>
          </p:cNvSpPr>
          <p:nvPr/>
        </p:nvSpPr>
        <p:spPr bwMode="auto">
          <a:xfrm>
            <a:off x="5815229" y="1485677"/>
            <a:ext cx="792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1200" b="1" dirty="0" smtClean="0">
                <a:solidFill>
                  <a:srgbClr val="1F49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135,3</a:t>
            </a:r>
            <a:endParaRPr lang="fr-FR" sz="1200" b="1" dirty="0">
              <a:solidFill>
                <a:srgbClr val="1F497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Espace réservé du texte 3"/>
          <p:cNvSpPr txBox="1">
            <a:spLocks/>
          </p:cNvSpPr>
          <p:nvPr/>
        </p:nvSpPr>
        <p:spPr bwMode="auto">
          <a:xfrm>
            <a:off x="2048051" y="1752367"/>
            <a:ext cx="792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1200" b="1" dirty="0" smtClean="0">
                <a:solidFill>
                  <a:srgbClr val="1F49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124,1</a:t>
            </a:r>
            <a:endParaRPr lang="fr-FR" sz="1200" b="1" dirty="0">
              <a:solidFill>
                <a:srgbClr val="1F497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Espace réservé du texte 3"/>
          <p:cNvSpPr txBox="1">
            <a:spLocks/>
          </p:cNvSpPr>
          <p:nvPr/>
        </p:nvSpPr>
        <p:spPr bwMode="auto">
          <a:xfrm>
            <a:off x="3040784" y="1946436"/>
            <a:ext cx="792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1200" b="1" dirty="0" smtClean="0">
                <a:solidFill>
                  <a:srgbClr val="1F49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113,3</a:t>
            </a:r>
            <a:endParaRPr lang="fr-FR" sz="1200" b="1" dirty="0">
              <a:solidFill>
                <a:srgbClr val="1F497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Espace réservé du texte 3"/>
          <p:cNvSpPr txBox="1">
            <a:spLocks/>
          </p:cNvSpPr>
          <p:nvPr/>
        </p:nvSpPr>
        <p:spPr bwMode="auto">
          <a:xfrm>
            <a:off x="4890414" y="1744778"/>
            <a:ext cx="792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1200" b="1" dirty="0" smtClean="0">
                <a:solidFill>
                  <a:srgbClr val="1F49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128,9</a:t>
            </a:r>
            <a:endParaRPr lang="fr-FR" sz="1200" b="1" dirty="0">
              <a:solidFill>
                <a:srgbClr val="1F497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texte 2"/>
          <p:cNvSpPr txBox="1">
            <a:spLocks/>
          </p:cNvSpPr>
          <p:nvPr/>
        </p:nvSpPr>
        <p:spPr bwMode="auto">
          <a:xfrm>
            <a:off x="5548558" y="5949280"/>
            <a:ext cx="3560877" cy="504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Une stabilité de la part des réseaux de bancassurance sur 3 ans</a:t>
            </a:r>
          </a:p>
        </p:txBody>
      </p:sp>
      <p:sp>
        <p:nvSpPr>
          <p:cNvPr id="14" name="Espace réservé du texte 2"/>
          <p:cNvSpPr txBox="1">
            <a:spLocks/>
          </p:cNvSpPr>
          <p:nvPr/>
        </p:nvSpPr>
        <p:spPr bwMode="auto">
          <a:xfrm>
            <a:off x="5815229" y="4771638"/>
            <a:ext cx="864096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+ </a:t>
            </a: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5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15" name="Espace réservé du texte 2"/>
          <p:cNvSpPr txBox="1">
            <a:spLocks/>
          </p:cNvSpPr>
          <p:nvPr/>
        </p:nvSpPr>
        <p:spPr bwMode="auto">
          <a:xfrm>
            <a:off x="1976043" y="4771638"/>
            <a:ext cx="936104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- </a:t>
            </a: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14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16" name="Espace réservé du texte 2"/>
          <p:cNvSpPr txBox="1">
            <a:spLocks/>
          </p:cNvSpPr>
          <p:nvPr/>
        </p:nvSpPr>
        <p:spPr bwMode="auto">
          <a:xfrm>
            <a:off x="2945187" y="4771638"/>
            <a:ext cx="864096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- </a:t>
            </a: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9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17" name="Espace réservé du texte 2"/>
          <p:cNvSpPr txBox="1">
            <a:spLocks/>
          </p:cNvSpPr>
          <p:nvPr/>
        </p:nvSpPr>
        <p:spPr bwMode="auto">
          <a:xfrm>
            <a:off x="3917800" y="4771638"/>
            <a:ext cx="864096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+ 5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19" name="Espace réservé du texte 2"/>
          <p:cNvSpPr txBox="1">
            <a:spLocks/>
          </p:cNvSpPr>
          <p:nvPr/>
        </p:nvSpPr>
        <p:spPr bwMode="auto">
          <a:xfrm>
            <a:off x="4890414" y="4771638"/>
            <a:ext cx="864096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+ 9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20" name="Espace réservé du texte 3"/>
          <p:cNvSpPr txBox="1">
            <a:spLocks/>
          </p:cNvSpPr>
          <p:nvPr/>
        </p:nvSpPr>
        <p:spPr bwMode="auto">
          <a:xfrm>
            <a:off x="3965599" y="1839401"/>
            <a:ext cx="792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1200" b="1" dirty="0" smtClean="0">
                <a:solidFill>
                  <a:srgbClr val="1F49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118,8</a:t>
            </a:r>
            <a:endParaRPr lang="fr-FR" sz="1200" b="1" dirty="0">
              <a:solidFill>
                <a:srgbClr val="1F497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Espace réservé du texte 2"/>
          <p:cNvSpPr txBox="1">
            <a:spLocks/>
          </p:cNvSpPr>
          <p:nvPr/>
        </p:nvSpPr>
        <p:spPr bwMode="auto">
          <a:xfrm>
            <a:off x="2695090" y="5157192"/>
            <a:ext cx="1153641" cy="4320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fr-FR" sz="1000" b="1" dirty="0" smtClean="0">
                <a:latin typeface="Verdana" pitchFamily="34" charset="0"/>
                <a:cs typeface="Arial" charset="0"/>
              </a:rPr>
              <a:t>Réseaux d’assurances</a:t>
            </a:r>
          </a:p>
        </p:txBody>
      </p:sp>
      <p:sp>
        <p:nvSpPr>
          <p:cNvPr id="23" name="Espace réservé du texte 2"/>
          <p:cNvSpPr txBox="1">
            <a:spLocks/>
          </p:cNvSpPr>
          <p:nvPr/>
        </p:nvSpPr>
        <p:spPr bwMode="auto">
          <a:xfrm>
            <a:off x="4499992" y="5157192"/>
            <a:ext cx="1474981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fr-FR" sz="1000" b="1" dirty="0" smtClean="0">
                <a:latin typeface="Verdana" pitchFamily="34" charset="0"/>
                <a:cs typeface="Arial" charset="0"/>
              </a:rPr>
              <a:t>Réseaux de bancassurance</a:t>
            </a:r>
          </a:p>
        </p:txBody>
      </p:sp>
    </p:spTree>
    <p:extLst>
      <p:ext uri="{BB962C8B-B14F-4D97-AF65-F5344CB8AC3E}">
        <p14:creationId xmlns:p14="http://schemas.microsoft.com/office/powerpoint/2010/main" val="10302071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Espace réservé du texte 3"/>
          <p:cNvSpPr txBox="1">
            <a:spLocks/>
          </p:cNvSpPr>
          <p:nvPr/>
        </p:nvSpPr>
        <p:spPr bwMode="auto">
          <a:xfrm>
            <a:off x="1691680" y="332656"/>
            <a:ext cx="6309344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Prestations vie </a:t>
            </a:r>
            <a:endParaRPr lang="fr-FR" sz="2000" b="1" dirty="0">
              <a:solidFill>
                <a:srgbClr val="00206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fr-FR" altLang="ja-JP" sz="12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Vrinda" pitchFamily="2" charset="0"/>
              </a:rPr>
              <a:t>(affaires directes, Md€)</a:t>
            </a:r>
            <a:endParaRPr lang="fr-FR" altLang="ja-JP" sz="12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2" name="Arrondir un rectangle avec un coin du même côté 21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7558134"/>
              </p:ext>
            </p:extLst>
          </p:nvPr>
        </p:nvGraphicFramePr>
        <p:xfrm>
          <a:off x="1743299" y="1196752"/>
          <a:ext cx="4553730" cy="4131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Espace réservé du texte 2"/>
          <p:cNvSpPr txBox="1">
            <a:spLocks/>
          </p:cNvSpPr>
          <p:nvPr/>
        </p:nvSpPr>
        <p:spPr bwMode="auto">
          <a:xfrm>
            <a:off x="5350587" y="4797153"/>
            <a:ext cx="864096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+ </a:t>
            </a: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4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30" name="Espace réservé du texte 2"/>
          <p:cNvSpPr txBox="1">
            <a:spLocks/>
          </p:cNvSpPr>
          <p:nvPr/>
        </p:nvSpPr>
        <p:spPr bwMode="auto">
          <a:xfrm>
            <a:off x="1783730" y="4790727"/>
            <a:ext cx="936104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+ 26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33" name="Espace réservé du texte 2"/>
          <p:cNvSpPr txBox="1">
            <a:spLocks/>
          </p:cNvSpPr>
          <p:nvPr/>
        </p:nvSpPr>
        <p:spPr bwMode="auto">
          <a:xfrm>
            <a:off x="2774229" y="4789395"/>
            <a:ext cx="864096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+ 3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35" name="Espace réservé du texte 2"/>
          <p:cNvSpPr txBox="1">
            <a:spLocks/>
          </p:cNvSpPr>
          <p:nvPr/>
        </p:nvSpPr>
        <p:spPr bwMode="auto">
          <a:xfrm>
            <a:off x="4484031" y="4789395"/>
            <a:ext cx="864096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- 2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12" name="Espace réservé du texte 2"/>
          <p:cNvSpPr txBox="1">
            <a:spLocks/>
          </p:cNvSpPr>
          <p:nvPr/>
        </p:nvSpPr>
        <p:spPr bwMode="auto">
          <a:xfrm>
            <a:off x="3629130" y="4789395"/>
            <a:ext cx="864096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- 10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14" name="Espace réservé du texte 2"/>
          <p:cNvSpPr txBox="1">
            <a:spLocks/>
          </p:cNvSpPr>
          <p:nvPr/>
        </p:nvSpPr>
        <p:spPr bwMode="auto">
          <a:xfrm>
            <a:off x="5652120" y="5877272"/>
            <a:ext cx="3560877" cy="504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Un taux de prestation en baisse régulière depuis 2011</a:t>
            </a:r>
          </a:p>
        </p:txBody>
      </p:sp>
    </p:spTree>
    <p:extLst>
      <p:ext uri="{BB962C8B-B14F-4D97-AF65-F5344CB8AC3E}">
        <p14:creationId xmlns:p14="http://schemas.microsoft.com/office/powerpoint/2010/main" val="2329759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Espace réservé du texte 3"/>
          <p:cNvSpPr txBox="1">
            <a:spLocks/>
          </p:cNvSpPr>
          <p:nvPr/>
        </p:nvSpPr>
        <p:spPr bwMode="auto">
          <a:xfrm>
            <a:off x="1691680" y="332656"/>
            <a:ext cx="6309344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Prestations vie versées aux assurés</a:t>
            </a:r>
            <a:endParaRPr lang="fr-FR" sz="2000" b="1" dirty="0">
              <a:solidFill>
                <a:srgbClr val="00206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fr-FR" altLang="ja-JP" sz="12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Vrinda" pitchFamily="2" charset="0"/>
              </a:rPr>
              <a:t>(affaires directes, Md€)</a:t>
            </a:r>
            <a:endParaRPr lang="fr-FR" altLang="ja-JP" sz="12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2" name="Arrondir un rectangle avec un coin du même côté 21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5364088" y="5990905"/>
            <a:ext cx="3744416" cy="281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Légère hausse des prestations en 2015</a:t>
            </a:r>
            <a:endParaRPr lang="fr-FR" sz="1200" b="1" dirty="0">
              <a:solidFill>
                <a:srgbClr val="00206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240" y="1277776"/>
            <a:ext cx="7056784" cy="460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4119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Espace réservé du texte 3"/>
          <p:cNvSpPr txBox="1">
            <a:spLocks/>
          </p:cNvSpPr>
          <p:nvPr/>
        </p:nvSpPr>
        <p:spPr bwMode="auto">
          <a:xfrm>
            <a:off x="1691680" y="332656"/>
            <a:ext cx="6309344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Collecte nette vie </a:t>
            </a:r>
            <a:endParaRPr lang="fr-FR" sz="2000" b="1" dirty="0">
              <a:solidFill>
                <a:srgbClr val="00206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fr-FR" altLang="ja-JP" sz="12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Vrinda" pitchFamily="2" charset="0"/>
              </a:rPr>
              <a:t>(affaires directes, Md€)</a:t>
            </a:r>
            <a:endParaRPr lang="fr-FR" altLang="ja-JP" sz="12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2" name="Arrondir un rectangle avec un coin du même côté 21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6718009"/>
              </p:ext>
            </p:extLst>
          </p:nvPr>
        </p:nvGraphicFramePr>
        <p:xfrm>
          <a:off x="2015788" y="867851"/>
          <a:ext cx="5493345" cy="4404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Espace réservé du texte 2"/>
          <p:cNvSpPr txBox="1">
            <a:spLocks/>
          </p:cNvSpPr>
          <p:nvPr/>
        </p:nvSpPr>
        <p:spPr bwMode="auto">
          <a:xfrm>
            <a:off x="3103118" y="5492283"/>
            <a:ext cx="900670" cy="28568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fr-FR" sz="1000" b="1" dirty="0" smtClean="0">
                <a:latin typeface="Verdana" pitchFamily="34" charset="0"/>
                <a:cs typeface="Arial" charset="0"/>
              </a:rPr>
              <a:t>Euros</a:t>
            </a:r>
          </a:p>
        </p:txBody>
      </p:sp>
      <p:sp>
        <p:nvSpPr>
          <p:cNvPr id="8" name="Espace réservé du texte 2"/>
          <p:cNvSpPr txBox="1">
            <a:spLocks/>
          </p:cNvSpPr>
          <p:nvPr/>
        </p:nvSpPr>
        <p:spPr bwMode="auto">
          <a:xfrm>
            <a:off x="4427984" y="5488189"/>
            <a:ext cx="1474981" cy="2897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fr-FR" sz="1000" b="1" dirty="0" smtClean="0">
                <a:latin typeface="Verdana" pitchFamily="34" charset="0"/>
                <a:cs typeface="Arial" charset="0"/>
              </a:rPr>
              <a:t>Unités de compte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051720" y="2780928"/>
            <a:ext cx="792087" cy="260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800" b="1" dirty="0" smtClean="0">
                <a:solidFill>
                  <a:srgbClr val="00206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87%</a:t>
            </a:r>
            <a:endParaRPr lang="fr-FR" sz="800" b="1" dirty="0">
              <a:solidFill>
                <a:srgbClr val="00206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981674" y="3783831"/>
            <a:ext cx="792087" cy="260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800" b="1" dirty="0" smtClean="0">
                <a:solidFill>
                  <a:srgbClr val="00206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76%</a:t>
            </a:r>
            <a:endParaRPr lang="fr-FR" sz="800" b="1" dirty="0">
              <a:solidFill>
                <a:srgbClr val="00206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837480" y="4077072"/>
            <a:ext cx="792087" cy="260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800" b="1" dirty="0" smtClean="0">
                <a:solidFill>
                  <a:srgbClr val="00206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86%</a:t>
            </a:r>
            <a:endParaRPr lang="fr-FR" sz="800" b="1" dirty="0">
              <a:solidFill>
                <a:srgbClr val="00206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769430" y="3712373"/>
            <a:ext cx="792087" cy="260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800" b="1" dirty="0" smtClean="0">
                <a:solidFill>
                  <a:srgbClr val="00206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70%</a:t>
            </a:r>
            <a:endParaRPr lang="fr-FR" sz="800" b="1" dirty="0">
              <a:solidFill>
                <a:srgbClr val="00206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5724128" y="3546730"/>
            <a:ext cx="720079" cy="260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800" b="1" dirty="0" smtClean="0">
                <a:solidFill>
                  <a:srgbClr val="00206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69%</a:t>
            </a:r>
            <a:endParaRPr lang="fr-FR" sz="800" b="1" dirty="0">
              <a:solidFill>
                <a:srgbClr val="00206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6627944" y="3677032"/>
            <a:ext cx="792087" cy="260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800" b="1" dirty="0" smtClean="0">
                <a:solidFill>
                  <a:srgbClr val="00206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46%</a:t>
            </a:r>
            <a:endParaRPr lang="fr-FR" sz="800" b="1" dirty="0">
              <a:solidFill>
                <a:srgbClr val="00206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" name="Espace réservé du texte 2"/>
          <p:cNvSpPr txBox="1">
            <a:spLocks/>
          </p:cNvSpPr>
          <p:nvPr/>
        </p:nvSpPr>
        <p:spPr bwMode="auto">
          <a:xfrm>
            <a:off x="5652120" y="5900260"/>
            <a:ext cx="3560877" cy="504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Une hausse de la collecte nette au profit des unités de compte</a:t>
            </a:r>
          </a:p>
        </p:txBody>
      </p:sp>
    </p:spTree>
    <p:extLst>
      <p:ext uri="{BB962C8B-B14F-4D97-AF65-F5344CB8AC3E}">
        <p14:creationId xmlns:p14="http://schemas.microsoft.com/office/powerpoint/2010/main" val="22177595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25"/>
          <p:cNvSpPr txBox="1">
            <a:spLocks noChangeArrowheads="1"/>
          </p:cNvSpPr>
          <p:nvPr/>
        </p:nvSpPr>
        <p:spPr bwMode="auto">
          <a:xfrm>
            <a:off x="468313" y="1268413"/>
            <a:ext cx="36718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000"/>
              </a:spcAft>
            </a:pPr>
            <a:endParaRPr lang="fr-FR" sz="1200">
              <a:solidFill>
                <a:srgbClr val="0070C0"/>
              </a:solidFill>
              <a:latin typeface="Verdana" pitchFamily="34" charset="0"/>
            </a:endParaRPr>
          </a:p>
        </p:txBody>
      </p:sp>
      <p:sp>
        <p:nvSpPr>
          <p:cNvPr id="27" name="Arrondir un rectangle avec un coin du même côté 26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547813" y="476250"/>
            <a:ext cx="4879862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Vrinda" pitchFamily="2" charset="0"/>
              </a:rPr>
              <a:t>Evolution de la collecte nette </a:t>
            </a: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Vrinda" pitchFamily="2" charset="0"/>
              </a:rPr>
              <a:t>vie</a:t>
            </a:r>
          </a:p>
          <a:p>
            <a:pPr>
              <a:defRPr/>
            </a:pPr>
            <a:r>
              <a:rPr lang="fr-FR" altLang="ja-JP" sz="12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Vrinda" pitchFamily="2" charset="0"/>
              </a:rPr>
              <a:t>(affaires directes, Md€)</a:t>
            </a:r>
            <a:endParaRPr lang="fr-FR" altLang="ja-JP" sz="12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graphicFrame>
        <p:nvGraphicFramePr>
          <p:cNvPr id="19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8907060"/>
              </p:ext>
            </p:extLst>
          </p:nvPr>
        </p:nvGraphicFramePr>
        <p:xfrm>
          <a:off x="827584" y="1484784"/>
          <a:ext cx="7578105" cy="4032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 Box 125"/>
          <p:cNvSpPr txBox="1">
            <a:spLocks noChangeArrowheads="1"/>
          </p:cNvSpPr>
          <p:nvPr/>
        </p:nvSpPr>
        <p:spPr bwMode="auto">
          <a:xfrm>
            <a:off x="5471592" y="5929584"/>
            <a:ext cx="36724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Une collecte nette positive tous les mois depuis 2 ans</a:t>
            </a:r>
            <a:endParaRPr lang="fr-FR" sz="1200" dirty="0">
              <a:solidFill>
                <a:schemeClr val="tx2">
                  <a:lumMod val="50000"/>
                </a:schemeClr>
              </a:solidFill>
              <a:latin typeface="Verdana" pitchFamily="34" charset="0"/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 flipV="1">
            <a:off x="1474127" y="1683885"/>
            <a:ext cx="3170798" cy="18985"/>
          </a:xfrm>
          <a:prstGeom prst="straightConnector1">
            <a:avLst/>
          </a:prstGeom>
          <a:ln w="158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4834962" y="1683885"/>
            <a:ext cx="3312368" cy="0"/>
          </a:xfrm>
          <a:prstGeom prst="straightConnector1">
            <a:avLst/>
          </a:prstGeom>
          <a:ln w="158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125"/>
          <p:cNvSpPr txBox="1">
            <a:spLocks noChangeArrowheads="1"/>
          </p:cNvSpPr>
          <p:nvPr/>
        </p:nvSpPr>
        <p:spPr bwMode="auto">
          <a:xfrm>
            <a:off x="1640267" y="1379067"/>
            <a:ext cx="24482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+ 22,6 Md€</a:t>
            </a:r>
            <a:endParaRPr lang="fr-FR" sz="1200" dirty="0">
              <a:solidFill>
                <a:schemeClr val="tx2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1" name="Text Box 125"/>
          <p:cNvSpPr txBox="1">
            <a:spLocks noChangeArrowheads="1"/>
          </p:cNvSpPr>
          <p:nvPr/>
        </p:nvSpPr>
        <p:spPr bwMode="auto">
          <a:xfrm>
            <a:off x="5131531" y="1357467"/>
            <a:ext cx="25922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 + 24,6 Md€ (e)</a:t>
            </a:r>
            <a:endParaRPr lang="fr-FR" sz="1200" dirty="0">
              <a:solidFill>
                <a:schemeClr val="tx2">
                  <a:lumMod val="50000"/>
                </a:schemeClr>
              </a:solidFill>
              <a:latin typeface="Verdana" pitchFamily="34" charset="0"/>
            </a:endParaRPr>
          </a:p>
        </p:txBody>
      </p:sp>
      <p:cxnSp>
        <p:nvCxnSpPr>
          <p:cNvPr id="22" name="Connecteur droit 21"/>
          <p:cNvCxnSpPr/>
          <p:nvPr/>
        </p:nvCxnSpPr>
        <p:spPr>
          <a:xfrm>
            <a:off x="4735866" y="1656066"/>
            <a:ext cx="44636" cy="388843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8172400" y="1628800"/>
            <a:ext cx="0" cy="3816424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ZoneTexte 9"/>
          <p:cNvSpPr txBox="1">
            <a:spLocks noChangeArrowheads="1"/>
          </p:cNvSpPr>
          <p:nvPr/>
        </p:nvSpPr>
        <p:spPr bwMode="auto">
          <a:xfrm>
            <a:off x="1691680" y="332656"/>
            <a:ext cx="72728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  <a:cs typeface="Vrinda" pitchFamily="2" charset="0"/>
              </a:rPr>
              <a:t>Collectes nettes assurance vie, livret A+LDD, PEL et montant des dépôts des comptes à vue (Md€)</a:t>
            </a:r>
            <a:endParaRPr lang="fr-FR" sz="1200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43016" name="ZoneTexte 10"/>
          <p:cNvSpPr txBox="1">
            <a:spLocks noChangeArrowheads="1"/>
          </p:cNvSpPr>
          <p:nvPr/>
        </p:nvSpPr>
        <p:spPr bwMode="auto">
          <a:xfrm>
            <a:off x="1116013" y="476250"/>
            <a:ext cx="360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" name="Arrondir un rectangle avec un coin du même côté 8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oneTexte 11"/>
          <p:cNvSpPr txBox="1">
            <a:spLocks noChangeArrowheads="1"/>
          </p:cNvSpPr>
          <p:nvPr/>
        </p:nvSpPr>
        <p:spPr bwMode="auto">
          <a:xfrm>
            <a:off x="5508104" y="5877272"/>
            <a:ext cx="40324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-457200">
              <a:spcAft>
                <a:spcPts val="0"/>
              </a:spcAft>
              <a:buClr>
                <a:srgbClr val="66B134"/>
              </a:buClr>
              <a:buSzPct val="120000"/>
            </a:pPr>
            <a:r>
              <a:rPr lang="fr-FR" altLang="ja-JP" sz="1200" b="1" dirty="0" smtClean="0">
                <a:solidFill>
                  <a:srgbClr val="002060"/>
                </a:solidFill>
                <a:latin typeface="Verdana" pitchFamily="34" charset="0"/>
              </a:rPr>
              <a:t>Des ménages partagés entre attentisme, assurance vie et PEL</a:t>
            </a:r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1819089"/>
              </p:ext>
            </p:extLst>
          </p:nvPr>
        </p:nvGraphicFramePr>
        <p:xfrm>
          <a:off x="1259632" y="1379096"/>
          <a:ext cx="4903980" cy="3829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Rectangle 13"/>
          <p:cNvSpPr/>
          <p:nvPr/>
        </p:nvSpPr>
        <p:spPr>
          <a:xfrm>
            <a:off x="2249781" y="5047779"/>
            <a:ext cx="1080120" cy="3961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  <a:latin typeface="Helvetica Neue" panose="02000503000000020004" pitchFamily="2"/>
                <a:cs typeface="Arial" pitchFamily="34" charset="0"/>
              </a:rPr>
              <a:t>2012</a:t>
            </a:r>
            <a:endParaRPr lang="fr-FR" sz="1400" b="1" dirty="0">
              <a:solidFill>
                <a:schemeClr val="tx1"/>
              </a:solidFill>
              <a:latin typeface="Helvetica Neue" panose="02000503000000020004" pitchFamily="2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18547" y="5047779"/>
            <a:ext cx="1080120" cy="3961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  <a:latin typeface="Helvetica Neue" panose="02000503000000020004" pitchFamily="2"/>
                <a:cs typeface="Arial" pitchFamily="34" charset="0"/>
              </a:rPr>
              <a:t>2013</a:t>
            </a:r>
            <a:endParaRPr lang="fr-FR" sz="1400" b="1" dirty="0">
              <a:solidFill>
                <a:schemeClr val="tx1"/>
              </a:solidFill>
              <a:latin typeface="Helvetica Neue" panose="02000503000000020004" pitchFamily="2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139952" y="5047779"/>
            <a:ext cx="957248" cy="3961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  <a:latin typeface="Helvetica Neue" panose="02000503000000020004" pitchFamily="2"/>
                <a:cs typeface="Arial" pitchFamily="34" charset="0"/>
              </a:rPr>
              <a:t>2014</a:t>
            </a:r>
            <a:endParaRPr lang="fr-FR" sz="1400" b="1" dirty="0">
              <a:solidFill>
                <a:schemeClr val="tx1"/>
              </a:solidFill>
              <a:latin typeface="Helvetica Neue" panose="02000503000000020004" pitchFamily="2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35951" y="3055459"/>
            <a:ext cx="1512168" cy="288032"/>
          </a:xfrm>
          <a:prstGeom prst="rect">
            <a:avLst/>
          </a:prstGeom>
          <a:solidFill>
            <a:srgbClr val="C050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atin typeface="Helvetica Neue" panose="02000503000000020004" pitchFamily="2"/>
                <a:cs typeface="Arial" pitchFamily="34" charset="0"/>
              </a:rPr>
              <a:t>Assurance vie</a:t>
            </a:r>
            <a:endParaRPr lang="fr-FR" sz="1200" dirty="0">
              <a:latin typeface="Helvetica Neue" panose="02000503000000020004" pitchFamily="2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99761" y="5047779"/>
            <a:ext cx="957248" cy="3961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  <a:latin typeface="Helvetica Neue" panose="02000503000000020004" pitchFamily="2"/>
                <a:cs typeface="Arial" pitchFamily="34" charset="0"/>
              </a:rPr>
              <a:t>2015 (e) </a:t>
            </a:r>
            <a:endParaRPr lang="fr-FR" sz="1400" b="1" dirty="0">
              <a:solidFill>
                <a:schemeClr val="tx1"/>
              </a:solidFill>
              <a:latin typeface="Helvetica Neue" panose="02000503000000020004" pitchFamily="2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09431" y="5047779"/>
            <a:ext cx="1080120" cy="3961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  <a:latin typeface="Helvetica Neue" panose="02000503000000020004" pitchFamily="2"/>
                <a:cs typeface="Arial" pitchFamily="34" charset="0"/>
              </a:rPr>
              <a:t>2011</a:t>
            </a:r>
            <a:endParaRPr lang="fr-FR" sz="1400" b="1" dirty="0">
              <a:solidFill>
                <a:schemeClr val="tx1"/>
              </a:solidFill>
              <a:latin typeface="Helvetica Neue" panose="02000503000000020004" pitchFamily="2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35951" y="3392640"/>
            <a:ext cx="1508134" cy="288032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atin typeface="Helvetica Neue" panose="02000503000000020004" pitchFamily="2"/>
                <a:cs typeface="Arial" pitchFamily="34" charset="0"/>
              </a:rPr>
              <a:t>PEL</a:t>
            </a:r>
            <a:endParaRPr lang="fr-FR" sz="1200" dirty="0">
              <a:latin typeface="Helvetica Neue" panose="02000503000000020004" pitchFamily="2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35951" y="3724252"/>
            <a:ext cx="1512168" cy="289109"/>
          </a:xfrm>
          <a:prstGeom prst="rect">
            <a:avLst/>
          </a:prstGeom>
          <a:solidFill>
            <a:srgbClr val="8064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atin typeface="Helvetica Neue" panose="02000503000000020004" pitchFamily="2"/>
                <a:cs typeface="Arial" pitchFamily="34" charset="0"/>
              </a:rPr>
              <a:t>Comptes à vue</a:t>
            </a:r>
            <a:endParaRPr lang="fr-FR" sz="1200" dirty="0">
              <a:latin typeface="Helvetica Neue" panose="02000503000000020004" pitchFamily="2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0025" y="2718278"/>
            <a:ext cx="1508094" cy="288032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atin typeface="Helvetica Neue" panose="02000503000000020004" pitchFamily="2"/>
                <a:cs typeface="Arial" pitchFamily="34" charset="0"/>
              </a:rPr>
              <a:t>Livret A + LDD</a:t>
            </a:r>
            <a:endParaRPr lang="fr-FR" sz="1200" dirty="0">
              <a:latin typeface="Helvetica Neue" panose="02000503000000020004" pitchFamily="2"/>
              <a:cs typeface="Arial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274601" y="5454332"/>
            <a:ext cx="43492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1400" b="1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z="1000" b="0" i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Sources : estimation AFA</a:t>
            </a:r>
            <a:r>
              <a:rPr lang="fr-FR" sz="1000" b="0" i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Caisse des Dépôts, Banque de France</a:t>
            </a:r>
            <a:endParaRPr lang="fr-FR" sz="1000" i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ZoneTexte 9"/>
          <p:cNvSpPr txBox="1">
            <a:spLocks noChangeArrowheads="1"/>
          </p:cNvSpPr>
          <p:nvPr/>
        </p:nvSpPr>
        <p:spPr bwMode="auto">
          <a:xfrm>
            <a:off x="1691680" y="446028"/>
            <a:ext cx="61925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  <a:cs typeface="Vrinda" pitchFamily="2" charset="0"/>
              </a:rPr>
              <a:t>Rémunération des principaux actifs</a:t>
            </a:r>
            <a:endParaRPr lang="fr-FR" sz="1200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43016" name="ZoneTexte 10"/>
          <p:cNvSpPr txBox="1">
            <a:spLocks noChangeArrowheads="1"/>
          </p:cNvSpPr>
          <p:nvPr/>
        </p:nvSpPr>
        <p:spPr bwMode="auto">
          <a:xfrm>
            <a:off x="1116013" y="476250"/>
            <a:ext cx="360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" name="Arrondir un rectangle avec un coin du même côté 8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419990"/>
              </p:ext>
            </p:extLst>
          </p:nvPr>
        </p:nvGraphicFramePr>
        <p:xfrm>
          <a:off x="1691680" y="1484784"/>
          <a:ext cx="5134488" cy="3486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6229"/>
                <a:gridCol w="1343278"/>
                <a:gridCol w="1276701"/>
                <a:gridCol w="208280"/>
              </a:tblGrid>
              <a:tr h="360000">
                <a:tc>
                  <a:txBody>
                    <a:bodyPr/>
                    <a:lstStyle/>
                    <a:p>
                      <a:pPr algn="r"/>
                      <a:endParaRPr lang="fr-FR" sz="1200" b="0" i="0" dirty="0" smtClean="0">
                        <a:latin typeface="Helvetica Neue" panose="02000503000000020004" pitchFamily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Helvetica Neue" panose="02000503000000020004" pitchFamily="2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anchor="ctr">
                    <a:lnR>
                      <a:noFill/>
                    </a:lnR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Helvetica Neue" panose="02000503000000020004" pitchFamily="2"/>
                          <a:cs typeface="Arial" panose="020B0604020202020204" pitchFamily="34" charset="0"/>
                        </a:rPr>
                        <a:t>2015</a:t>
                      </a:r>
                      <a:r>
                        <a:rPr lang="fr-FR" sz="1800" b="0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Helvetica Neue" panose="02000503000000020004" pitchFamily="2"/>
                          <a:cs typeface="Arial" panose="020B0604020202020204" pitchFamily="34" charset="0"/>
                        </a:rPr>
                        <a:t>(e)</a:t>
                      </a:r>
                      <a:endParaRPr lang="fr-FR" sz="28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Helvetica Neue" panose="02000503000000020004" pitchFamily="2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8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Helvetica Neue" panose="02000503000000020004" pitchFamily="2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0845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Helvetica Neue" panose="02000503000000020004" pitchFamily="2"/>
                          <a:cs typeface="Arial" pitchFamily="34" charset="0"/>
                        </a:rPr>
                        <a:t>Assurance vie supports UC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Helvetica Neue" panose="02000503000000020004" pitchFamily="2"/>
                        </a:rPr>
                        <a:t>5,9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Helvetica Neue" panose="02000503000000020004" pitchFamily="2"/>
                      </a:endParaRPr>
                    </a:p>
                  </a:txBody>
                  <a:tcP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Helvetica Neue" panose="02000503000000020004" pitchFamily="2"/>
                        </a:rPr>
                        <a:t>4,1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Helvetica Neue" panose="02000503000000020004" pitchFamily="2"/>
                      </a:endParaRPr>
                    </a:p>
                  </a:txBody>
                  <a:tcPr>
                    <a:lnR>
                      <a:noFill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1" i="0" dirty="0" smtClean="0">
                        <a:solidFill>
                          <a:schemeClr val="tx1"/>
                        </a:solidFill>
                        <a:latin typeface="Helvetica Neue" panose="02000503000000020004" pitchFamily="2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Helvetica Neue" panose="02000503000000020004" pitchFamily="2"/>
                          <a:cs typeface="Arial" pitchFamily="34" charset="0"/>
                        </a:rPr>
                        <a:t>Assurance vie supports euros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Helvetica Neue" panose="02000503000000020004" pitchFamily="2"/>
                        </a:rPr>
                        <a:t>2,5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Helvetica Neue" panose="02000503000000020004" pitchFamily="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Helvetica Neue" panose="02000503000000020004" pitchFamily="2"/>
                        </a:rPr>
                        <a:t>2,3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Helvetica Neue" panose="02000503000000020004" pitchFamily="2"/>
                      </a:endParaRPr>
                    </a:p>
                  </a:txBody>
                  <a:tcPr>
                    <a:lnR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1" i="0" dirty="0" smtClean="0">
                        <a:solidFill>
                          <a:schemeClr val="tx1"/>
                        </a:solidFill>
                        <a:latin typeface="Helvetica Neue" panose="02000503000000020004" pitchFamily="2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Helvetica Neue" panose="02000503000000020004" pitchFamily="2"/>
                          <a:cs typeface="Arial" pitchFamily="34" charset="0"/>
                        </a:rPr>
                        <a:t>Plan d'épargne logement*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Helvetica Neue" panose="02000503000000020004" pitchFamily="2"/>
                        </a:rPr>
                        <a:t>2,5</a:t>
                      </a:r>
                      <a:endParaRPr lang="fr-FR" sz="1200" dirty="0">
                        <a:latin typeface="Helvetica Neue" panose="02000503000000020004" pitchFamily="2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latin typeface="Helvetica Neue" panose="02000503000000020004" pitchFamily="2"/>
                        </a:rPr>
                        <a:t>2,0</a:t>
                      </a:r>
                      <a:endParaRPr lang="fr-FR" sz="1200" b="1" dirty="0">
                        <a:latin typeface="Helvetica Neue" panose="02000503000000020004" pitchFamily="2"/>
                      </a:endParaRPr>
                    </a:p>
                  </a:txBody>
                  <a:tcPr>
                    <a:lnR>
                      <a:noFill/>
                    </a:ln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1" i="0" dirty="0" smtClean="0">
                        <a:solidFill>
                          <a:schemeClr val="tx1"/>
                        </a:solidFill>
                        <a:latin typeface="Helvetica Neue" panose="02000503000000020004" pitchFamily="2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Helvetica Neue" panose="02000503000000020004" pitchFamily="2"/>
                          <a:cs typeface="Arial" pitchFamily="34" charset="0"/>
                        </a:rPr>
                        <a:t>Livret d'épargne populaire*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Helvetica Neue" panose="02000503000000020004" pitchFamily="2"/>
                        </a:rPr>
                        <a:t>1,6</a:t>
                      </a:r>
                      <a:endParaRPr lang="fr-FR" sz="1200" dirty="0">
                        <a:latin typeface="Helvetica Neue" panose="02000503000000020004" pitchFamily="2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latin typeface="Helvetica Neue" panose="02000503000000020004" pitchFamily="2"/>
                        </a:rPr>
                        <a:t>1,4</a:t>
                      </a:r>
                      <a:endParaRPr lang="fr-FR" sz="1200" b="1" dirty="0">
                        <a:latin typeface="Helvetica Neue" panose="02000503000000020004" pitchFamily="2"/>
                      </a:endParaRPr>
                    </a:p>
                  </a:txBody>
                  <a:tcPr>
                    <a:lnR>
                      <a:noFill/>
                    </a:ln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1" i="0" dirty="0" smtClean="0">
                        <a:solidFill>
                          <a:schemeClr val="tx1"/>
                        </a:solidFill>
                        <a:latin typeface="Helvetica Neue" panose="02000503000000020004" pitchFamily="2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Helvetica Neue" panose="02000503000000020004" pitchFamily="2"/>
                          <a:cs typeface="Arial" pitchFamily="34" charset="0"/>
                        </a:rPr>
                        <a:t>Livret A et LDD*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Helvetica Neue" panose="02000503000000020004" pitchFamily="2"/>
                        </a:rPr>
                        <a:t>1,1</a:t>
                      </a:r>
                      <a:endParaRPr lang="fr-FR" sz="1200" dirty="0">
                        <a:latin typeface="Helvetica Neue" panose="02000503000000020004" pitchFamily="2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latin typeface="Helvetica Neue" panose="02000503000000020004" pitchFamily="2"/>
                        </a:rPr>
                        <a:t>0,9</a:t>
                      </a:r>
                      <a:endParaRPr lang="fr-FR" sz="1200" b="1" dirty="0">
                        <a:latin typeface="Helvetica Neue" panose="02000503000000020004" pitchFamily="2"/>
                      </a:endParaRPr>
                    </a:p>
                  </a:txBody>
                  <a:tcPr>
                    <a:lnR>
                      <a:noFill/>
                    </a:ln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1" i="0" dirty="0" smtClean="0">
                        <a:solidFill>
                          <a:schemeClr val="tx1"/>
                        </a:solidFill>
                        <a:latin typeface="Helvetica Neue" panose="02000503000000020004" pitchFamily="2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Helvetica Neue" panose="02000503000000020004" pitchFamily="2"/>
                          <a:cs typeface="Arial" pitchFamily="34" charset="0"/>
                        </a:rPr>
                        <a:t>Compte d'épargne logement*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Helvetica Neue" panose="02000503000000020004" pitchFamily="2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Helvetica Neue" panose="02000503000000020004" pitchFamily="2"/>
                        </a:rPr>
                        <a:t>0,75</a:t>
                      </a:r>
                      <a:endParaRPr lang="fr-FR" sz="1200" dirty="0">
                        <a:latin typeface="Helvetica Neue" panose="02000503000000020004" pitchFamily="2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latin typeface="Helvetica Neue" panose="02000503000000020004" pitchFamily="2"/>
                        </a:rPr>
                        <a:t>0,65</a:t>
                      </a:r>
                      <a:endParaRPr lang="fr-FR" sz="1200" b="1" dirty="0">
                        <a:latin typeface="Helvetica Neue" panose="02000503000000020004" pitchFamily="2"/>
                      </a:endParaRPr>
                    </a:p>
                  </a:txBody>
                  <a:tcPr>
                    <a:lnR>
                      <a:noFill/>
                    </a:ln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1" i="0" dirty="0" smtClean="0">
                        <a:solidFill>
                          <a:schemeClr val="tx1"/>
                        </a:solidFill>
                        <a:latin typeface="Helvetica Neue" panose="02000503000000020004" pitchFamily="2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Helvetica Neue" panose="02000503000000020004" pitchFamily="2"/>
                          <a:cs typeface="Arial" pitchFamily="34" charset="0"/>
                        </a:rPr>
                        <a:t>Comptes à terme et livrets soumis à l’impôt (Euribor 3 mois*)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latin typeface="Helvetica Neue" panose="02000503000000020004" pitchFamily="2"/>
                        </a:rPr>
                        <a:t>0,2</a:t>
                      </a:r>
                      <a:endParaRPr lang="fr-FR" sz="1200" b="0" dirty="0">
                        <a:latin typeface="Helvetica Neue" panose="02000503000000020004" pitchFamily="2"/>
                      </a:endParaRPr>
                    </a:p>
                  </a:txBody>
                  <a:tcPr anchor="ctr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latin typeface="Helvetica Neue" panose="02000503000000020004" pitchFamily="2"/>
                        </a:rPr>
                        <a:t>0</a:t>
                      </a:r>
                      <a:endParaRPr lang="fr-FR" sz="1200" b="1" dirty="0">
                        <a:latin typeface="Helvetica Neue" panose="02000503000000020004" pitchFamily="2"/>
                      </a:endParaRPr>
                    </a:p>
                  </a:txBody>
                  <a:tcPr anchor="ctr">
                    <a:lnR>
                      <a:noFill/>
                    </a:ln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i="0" dirty="0" smtClean="0">
                        <a:solidFill>
                          <a:schemeClr val="tx1"/>
                        </a:solidFill>
                        <a:latin typeface="Helvetica Neue" panose="02000503000000020004" pitchFamily="2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Helvetica Neue" panose="02000503000000020004" pitchFamily="2"/>
                          <a:cs typeface="Arial" pitchFamily="34" charset="0"/>
                        </a:rPr>
                        <a:t>Inflation*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Helvetica Neue" panose="02000503000000020004" pitchFamily="2"/>
                        </a:rPr>
                        <a:t>0,5</a:t>
                      </a:r>
                      <a:endParaRPr lang="fr-FR" sz="1200" dirty="0">
                        <a:latin typeface="Helvetica Neue" panose="02000503000000020004" pitchFamily="2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Helvetica Neue" panose="02000503000000020004" pitchFamily="2"/>
                        </a:rPr>
                        <a:t>0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Helvetica Neue" panose="02000503000000020004" pitchFamily="2"/>
                      </a:endParaRPr>
                    </a:p>
                  </a:txBody>
                  <a:tcPr>
                    <a:lnR>
                      <a:noFill/>
                    </a:ln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i="0" dirty="0" smtClean="0">
                        <a:solidFill>
                          <a:schemeClr val="tx1"/>
                        </a:solidFill>
                        <a:latin typeface="Helvetica Neue" panose="02000503000000020004" pitchFamily="2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671839" y="5085765"/>
            <a:ext cx="16610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1400" b="1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z="1000" b="0" i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Brute </a:t>
            </a:r>
            <a:r>
              <a:rPr lang="fr-FR" sz="1000" b="0" i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lang="fr-FR" sz="1000" b="0" i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fiscalité en %</a:t>
            </a:r>
            <a:endParaRPr lang="fr-FR" sz="1000" b="0" i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619672" y="5343019"/>
            <a:ext cx="15263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1400" b="1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z="1000" b="0" i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</a:t>
            </a:r>
            <a:r>
              <a:rPr lang="fr-FR" sz="1000" b="0" i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Moyenne annuelle</a:t>
            </a:r>
            <a:endParaRPr lang="fr-FR" sz="1000" b="0" i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605310" y="5611306"/>
            <a:ext cx="46228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400" b="1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z="1000" b="0" i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Sources : </a:t>
            </a:r>
            <a:r>
              <a:rPr lang="fr-FR" sz="1000" b="0" i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AFA, Banque de </a:t>
            </a:r>
            <a:r>
              <a:rPr lang="fr-FR" sz="1000" b="0" i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France, Fédération </a:t>
            </a:r>
            <a:r>
              <a:rPr lang="fr-FR" sz="1000" b="0" i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bancaire </a:t>
            </a:r>
            <a:r>
              <a:rPr lang="fr-FR" sz="1000" b="0" i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européenne</a:t>
            </a:r>
            <a:endParaRPr lang="fr-FR" sz="1000" i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ZoneTexte 11"/>
          <p:cNvSpPr txBox="1">
            <a:spLocks noChangeArrowheads="1"/>
          </p:cNvSpPr>
          <p:nvPr/>
        </p:nvSpPr>
        <p:spPr bwMode="auto">
          <a:xfrm>
            <a:off x="5508104" y="5966560"/>
            <a:ext cx="40324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-457200">
              <a:spcAft>
                <a:spcPts val="0"/>
              </a:spcAft>
              <a:buClr>
                <a:srgbClr val="66B134"/>
              </a:buClr>
              <a:buSzPct val="120000"/>
            </a:pPr>
            <a:r>
              <a:rPr lang="fr-FR" altLang="ja-JP" sz="1200" b="1" dirty="0" smtClean="0">
                <a:solidFill>
                  <a:srgbClr val="002060"/>
                </a:solidFill>
                <a:latin typeface="Verdana" pitchFamily="34" charset="0"/>
              </a:rPr>
              <a:t>L’assurance vie en tête des rendements</a:t>
            </a:r>
          </a:p>
        </p:txBody>
      </p:sp>
    </p:spTree>
    <p:extLst>
      <p:ext uri="{BB962C8B-B14F-4D97-AF65-F5344CB8AC3E}">
        <p14:creationId xmlns:p14="http://schemas.microsoft.com/office/powerpoint/2010/main" val="21936365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60000">
                <a:srgbClr val="F0F5FA"/>
              </a:gs>
              <a:gs pos="11000">
                <a:schemeClr val="bg1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52" name="Titre 1"/>
          <p:cNvSpPr>
            <a:spLocks noGrp="1"/>
          </p:cNvSpPr>
          <p:nvPr>
            <p:ph type="ctrTitle" idx="4294967295"/>
          </p:nvPr>
        </p:nvSpPr>
        <p:spPr>
          <a:xfrm>
            <a:off x="1619672" y="1412776"/>
            <a:ext cx="7524328" cy="792088"/>
          </a:xfrm>
          <a:prstGeom prst="rect">
            <a:avLst/>
          </a:prstGeom>
        </p:spPr>
        <p:txBody>
          <a:bodyPr/>
          <a:lstStyle/>
          <a:p>
            <a:pPr algn="l" eaLnBrk="1" hangingPunct="1">
              <a:defRPr/>
            </a:pPr>
            <a:r>
              <a:rPr lang="fr-FR" sz="2400" b="1" dirty="0" smtClean="0">
                <a:solidFill>
                  <a:schemeClr val="tx2"/>
                </a:solidFill>
                <a:latin typeface="Verdana" pitchFamily="34" charset="0"/>
                <a:cs typeface="Vrinda" pitchFamily="2" charset="0"/>
              </a:rPr>
              <a:t>Retour sur 2015</a:t>
            </a:r>
          </a:p>
        </p:txBody>
      </p:sp>
      <p:sp>
        <p:nvSpPr>
          <p:cNvPr id="10" name="Arrondir un rectangle avec un coin du même côté 9"/>
          <p:cNvSpPr/>
          <p:nvPr/>
        </p:nvSpPr>
        <p:spPr>
          <a:xfrm rot="5400000">
            <a:off x="449796" y="890972"/>
            <a:ext cx="648072" cy="1547664"/>
          </a:xfrm>
          <a:prstGeom prst="round2Same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lang="fr-FR" sz="12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LOGO-AF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5373216"/>
            <a:ext cx="2687320" cy="1094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0" y="6309320"/>
            <a:ext cx="6300192" cy="54868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r>
              <a:rPr lang="fr-FR" sz="12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AFA, mars 2016</a:t>
            </a:r>
          </a:p>
        </p:txBody>
      </p:sp>
    </p:spTree>
    <p:extLst>
      <p:ext uri="{BB962C8B-B14F-4D97-AF65-F5344CB8AC3E}">
        <p14:creationId xmlns:p14="http://schemas.microsoft.com/office/powerpoint/2010/main" val="6346881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Espace réservé du texte 20"/>
          <p:cNvSpPr txBox="1">
            <a:spLocks/>
          </p:cNvSpPr>
          <p:nvPr/>
        </p:nvSpPr>
        <p:spPr bwMode="auto">
          <a:xfrm>
            <a:off x="5460748" y="5661248"/>
            <a:ext cx="3707904" cy="819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fr-FR" altLang="ja-JP" sz="1200" b="1" dirty="0" smtClean="0">
                <a:solidFill>
                  <a:srgbClr val="002060"/>
                </a:solidFill>
                <a:latin typeface="Verdana" pitchFamily="34" charset="0"/>
              </a:rPr>
              <a:t>La collecte des placements financiers des ménages (hors titres, hors monnaie) est en hausse de 70% par rapport à l’année 2014</a:t>
            </a:r>
            <a:endParaRPr lang="fr-FR" altLang="ja-JP" sz="12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34823" name="Text Box 125"/>
          <p:cNvSpPr txBox="1">
            <a:spLocks noChangeArrowheads="1"/>
          </p:cNvSpPr>
          <p:nvPr/>
        </p:nvSpPr>
        <p:spPr bwMode="auto">
          <a:xfrm>
            <a:off x="1691680" y="404664"/>
            <a:ext cx="6912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2000" b="1" dirty="0">
                <a:solidFill>
                  <a:srgbClr val="002060"/>
                </a:solidFill>
                <a:latin typeface="Verdana" pitchFamily="34" charset="0"/>
              </a:rPr>
              <a:t>Flux des placements financiers des ménages</a:t>
            </a:r>
            <a:endParaRPr lang="fr-FR" sz="20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9" name="Arrondir un rectangle avec un coin du même côté 8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547814" y="5276610"/>
            <a:ext cx="3816274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342900" indent="-342900" defTabSz="762000">
              <a:lnSpc>
                <a:spcPct val="90000"/>
              </a:lnSpc>
              <a:spcBef>
                <a:spcPct val="20000"/>
              </a:spcBef>
              <a:buClr>
                <a:srgbClr val="92D050"/>
              </a:buClr>
              <a:buSzPct val="150000"/>
            </a:pPr>
            <a:r>
              <a:rPr lang="fr-FR" sz="1000" dirty="0">
                <a:latin typeface="Verdana" pitchFamily="34" charset="0"/>
                <a:cs typeface="Arial" charset="0"/>
              </a:rPr>
              <a:t>Sources : </a:t>
            </a:r>
            <a:r>
              <a:rPr lang="fr-FR" sz="1000" dirty="0" smtClean="0">
                <a:latin typeface="Verdana" pitchFamily="34" charset="0"/>
                <a:cs typeface="Arial" charset="0"/>
              </a:rPr>
              <a:t>AFA, </a:t>
            </a:r>
            <a:r>
              <a:rPr lang="fr-FR" sz="1000" dirty="0">
                <a:latin typeface="Verdana" pitchFamily="34" charset="0"/>
                <a:cs typeface="Arial" charset="0"/>
              </a:rPr>
              <a:t>Banque de France et Caisse des dépôts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814" y="1340768"/>
            <a:ext cx="6433607" cy="3971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8"/>
          <p:cNvSpPr>
            <a:spLocks noChangeArrowheads="1"/>
          </p:cNvSpPr>
          <p:nvPr/>
        </p:nvSpPr>
        <p:spPr bwMode="auto">
          <a:xfrm>
            <a:off x="1835696" y="5132800"/>
            <a:ext cx="25922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342900" indent="-342900" defTabSz="762000">
              <a:lnSpc>
                <a:spcPct val="90000"/>
              </a:lnSpc>
              <a:spcBef>
                <a:spcPct val="20000"/>
              </a:spcBef>
              <a:buClr>
                <a:srgbClr val="92D050"/>
              </a:buClr>
              <a:buSzPct val="150000"/>
            </a:pPr>
            <a:r>
              <a:rPr lang="fr-FR" sz="1000" dirty="0" smtClean="0">
                <a:latin typeface="Verdana" pitchFamily="34" charset="0"/>
                <a:cs typeface="Arial" charset="0"/>
              </a:rPr>
              <a:t>Sources </a:t>
            </a:r>
            <a:r>
              <a:rPr lang="fr-FR" sz="1000" dirty="0">
                <a:latin typeface="Verdana" pitchFamily="34" charset="0"/>
                <a:cs typeface="Arial" charset="0"/>
              </a:rPr>
              <a:t>: Banque de </a:t>
            </a:r>
            <a:r>
              <a:rPr lang="fr-FR" sz="1000" dirty="0" smtClean="0">
                <a:latin typeface="Verdana" pitchFamily="34" charset="0"/>
                <a:cs typeface="Arial" charset="0"/>
              </a:rPr>
              <a:t>France et AFA</a:t>
            </a:r>
            <a:endParaRPr lang="fr-FR" sz="1000" dirty="0">
              <a:latin typeface="Verdana" pitchFamily="34" charset="0"/>
              <a:cs typeface="Arial" charset="0"/>
            </a:endParaRPr>
          </a:p>
        </p:txBody>
      </p:sp>
      <p:sp>
        <p:nvSpPr>
          <p:cNvPr id="34821" name="Espace réservé du texte 20"/>
          <p:cNvSpPr txBox="1">
            <a:spLocks/>
          </p:cNvSpPr>
          <p:nvPr/>
        </p:nvSpPr>
        <p:spPr bwMode="auto">
          <a:xfrm>
            <a:off x="5508104" y="5745782"/>
            <a:ext cx="3312368" cy="8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fr-FR" altLang="ja-JP" sz="1200" b="1" dirty="0" smtClean="0">
                <a:solidFill>
                  <a:srgbClr val="002060"/>
                </a:solidFill>
                <a:latin typeface="Verdana" pitchFamily="34" charset="0"/>
              </a:rPr>
              <a:t>L’assurance vie perd en 2015 sa première place au sein des placements financiers des ménages (hors titres, hors monnaie) </a:t>
            </a:r>
            <a:endParaRPr lang="fr-FR" altLang="ja-JP" sz="12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34823" name="Text Box 125"/>
          <p:cNvSpPr txBox="1">
            <a:spLocks noChangeArrowheads="1"/>
          </p:cNvSpPr>
          <p:nvPr/>
        </p:nvSpPr>
        <p:spPr bwMode="auto">
          <a:xfrm>
            <a:off x="1691680" y="404664"/>
            <a:ext cx="69127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000" b="1" dirty="0">
                <a:solidFill>
                  <a:srgbClr val="002060"/>
                </a:solidFill>
                <a:latin typeface="Verdana" pitchFamily="34" charset="0"/>
              </a:rPr>
              <a:t>Flux des placements financiers des </a:t>
            </a: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</a:rPr>
              <a:t>ménages</a:t>
            </a:r>
          </a:p>
          <a:p>
            <a:pPr>
              <a:spcAft>
                <a:spcPts val="1000"/>
              </a:spcAft>
            </a:pPr>
            <a:r>
              <a:rPr lang="fr-FR" sz="1600" b="1" dirty="0" smtClean="0">
                <a:solidFill>
                  <a:srgbClr val="002060"/>
                </a:solidFill>
                <a:latin typeface="Verdana" pitchFamily="34" charset="0"/>
              </a:rPr>
              <a:t>(hors intérêts)</a:t>
            </a:r>
            <a:endParaRPr lang="fr-FR" sz="16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9" name="Arrondir un rectangle avec un coin du même côté 8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1412776"/>
            <a:ext cx="6012160" cy="3720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Espace réservé du texte 20"/>
          <p:cNvSpPr txBox="1">
            <a:spLocks/>
          </p:cNvSpPr>
          <p:nvPr/>
        </p:nvSpPr>
        <p:spPr bwMode="auto">
          <a:xfrm>
            <a:off x="5580112" y="5860426"/>
            <a:ext cx="33843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fr-FR" altLang="ja-JP" sz="1200" b="1" dirty="0" smtClean="0">
                <a:solidFill>
                  <a:srgbClr val="002060"/>
                </a:solidFill>
                <a:latin typeface="Verdana" pitchFamily="34" charset="0"/>
              </a:rPr>
              <a:t>Assurance vie : des rendements nets d’inflation attractifs</a:t>
            </a:r>
            <a:endParaRPr lang="fr-FR" altLang="ja-JP" sz="12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34823" name="Text Box 125"/>
          <p:cNvSpPr txBox="1">
            <a:spLocks noChangeArrowheads="1"/>
          </p:cNvSpPr>
          <p:nvPr/>
        </p:nvSpPr>
        <p:spPr bwMode="auto">
          <a:xfrm>
            <a:off x="1691680" y="404664"/>
            <a:ext cx="46085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</a:rPr>
              <a:t>Rendements nets et inflation</a:t>
            </a:r>
            <a:endParaRPr lang="fr-FR" sz="20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9" name="Arrondir un rectangle avec un coin du même côté 8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Graphique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7136049"/>
              </p:ext>
            </p:extLst>
          </p:nvPr>
        </p:nvGraphicFramePr>
        <p:xfrm>
          <a:off x="912541" y="1078359"/>
          <a:ext cx="4078940" cy="3390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Rectangle 16"/>
          <p:cNvSpPr/>
          <p:nvPr/>
        </p:nvSpPr>
        <p:spPr>
          <a:xfrm>
            <a:off x="6118794" y="1567186"/>
            <a:ext cx="2013347" cy="481611"/>
          </a:xfrm>
          <a:prstGeom prst="rect">
            <a:avLst/>
          </a:prstGeom>
          <a:solidFill>
            <a:srgbClr val="604A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dirty="0" smtClean="0">
                <a:latin typeface="Helvetica Neue" panose="02000503000000020004" pitchFamily="2"/>
                <a:cs typeface="Arial" pitchFamily="34" charset="0"/>
              </a:rPr>
              <a:t>Supports UC</a:t>
            </a:r>
          </a:p>
          <a:p>
            <a:pPr algn="ctr"/>
            <a:r>
              <a:rPr lang="fr-FR" dirty="0" smtClean="0">
                <a:latin typeface="Helvetica Neue" panose="02000503000000020004" pitchFamily="2"/>
                <a:cs typeface="Arial" pitchFamily="34" charset="0"/>
              </a:rPr>
              <a:t>(moyenne 2011-2015)</a:t>
            </a:r>
            <a:r>
              <a:rPr lang="fr-FR" sz="1400" dirty="0" smtClean="0">
                <a:latin typeface="Helvetica Neue" panose="02000503000000020004" pitchFamily="2"/>
                <a:cs typeface="Arial" pitchFamily="34" charset="0"/>
              </a:rPr>
              <a:t>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114925" y="2202156"/>
            <a:ext cx="2013347" cy="481611"/>
          </a:xfrm>
          <a:prstGeom prst="rect">
            <a:avLst/>
          </a:prstGeom>
          <a:solidFill>
            <a:srgbClr val="6478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dirty="0">
                <a:latin typeface="Helvetica Neue" panose="02000503000000020004" pitchFamily="2"/>
                <a:cs typeface="Arial" pitchFamily="34" charset="0"/>
              </a:rPr>
              <a:t>Supports euros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114924" y="2832903"/>
            <a:ext cx="2013347" cy="481611"/>
          </a:xfrm>
          <a:prstGeom prst="rect">
            <a:avLst/>
          </a:prstGeom>
          <a:solidFill>
            <a:srgbClr val="46AA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dirty="0">
                <a:latin typeface="Helvetica Neue" panose="02000503000000020004" pitchFamily="2"/>
                <a:cs typeface="Arial" pitchFamily="34" charset="0"/>
              </a:rPr>
              <a:t>PEL*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118794" y="3463650"/>
            <a:ext cx="2013347" cy="481611"/>
          </a:xfrm>
          <a:prstGeom prst="rect">
            <a:avLst/>
          </a:prstGeom>
          <a:solidFill>
            <a:srgbClr val="A155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dirty="0">
                <a:latin typeface="Helvetica Neue" panose="02000503000000020004" pitchFamily="2"/>
                <a:cs typeface="Arial" pitchFamily="34" charset="0"/>
              </a:rPr>
              <a:t>Livret A et LDD*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81810" y="4180755"/>
            <a:ext cx="1080120" cy="3961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  <a:latin typeface="Helvetica Neue" panose="02000503000000020004" pitchFamily="2"/>
                <a:cs typeface="Arial" panose="020B0604020202020204" pitchFamily="34" charset="0"/>
              </a:rPr>
              <a:t>2011</a:t>
            </a:r>
            <a:endParaRPr lang="fr-FR" sz="1400" b="1" dirty="0">
              <a:solidFill>
                <a:schemeClr val="tx1"/>
              </a:solidFill>
              <a:latin typeface="Helvetica Neue" panose="02000503000000020004" pitchFamily="2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74882" y="4180755"/>
            <a:ext cx="1080120" cy="3961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  <a:latin typeface="Helvetica Neue" panose="02000503000000020004" pitchFamily="2"/>
                <a:cs typeface="Arial" panose="020B0604020202020204" pitchFamily="34" charset="0"/>
              </a:rPr>
              <a:t>2012</a:t>
            </a:r>
            <a:endParaRPr lang="fr-FR" sz="1400" b="1" dirty="0">
              <a:solidFill>
                <a:schemeClr val="tx1"/>
              </a:solidFill>
              <a:latin typeface="Helvetica Neue" panose="02000503000000020004" pitchFamily="2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04886" y="4182835"/>
            <a:ext cx="1080120" cy="3961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  <a:latin typeface="Helvetica Neue" panose="02000503000000020004" pitchFamily="2"/>
                <a:cs typeface="Arial" panose="020B0604020202020204" pitchFamily="34" charset="0"/>
              </a:rPr>
              <a:t>2013</a:t>
            </a:r>
            <a:endParaRPr lang="fr-FR" sz="1400" b="1" dirty="0">
              <a:solidFill>
                <a:schemeClr val="tx1"/>
              </a:solidFill>
              <a:latin typeface="Helvetica Neue" panose="02000503000000020004" pitchFamily="2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111335" y="4182835"/>
            <a:ext cx="1080120" cy="3961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  <a:latin typeface="Helvetica Neue" panose="02000503000000020004" pitchFamily="2"/>
                <a:cs typeface="Arial" panose="020B0604020202020204" pitchFamily="34" charset="0"/>
              </a:rPr>
              <a:t>2014</a:t>
            </a:r>
            <a:endParaRPr lang="fr-FR" sz="1400" b="1" dirty="0">
              <a:solidFill>
                <a:schemeClr val="tx1"/>
              </a:solidFill>
              <a:latin typeface="Helvetica Neue" panose="02000503000000020004" pitchFamily="2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858677" y="4182835"/>
            <a:ext cx="1080120" cy="3961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  <a:latin typeface="Helvetica Neue" panose="02000503000000020004" pitchFamily="2"/>
                <a:cs typeface="Arial" panose="020B0604020202020204" pitchFamily="34" charset="0"/>
              </a:rPr>
              <a:t>2015 (e)</a:t>
            </a:r>
            <a:endParaRPr lang="fr-FR" sz="1400" b="1" dirty="0">
              <a:solidFill>
                <a:schemeClr val="tx1"/>
              </a:solidFill>
              <a:latin typeface="Helvetica Neue" panose="02000503000000020004" pitchFamily="2"/>
              <a:cs typeface="Arial" panose="020B0604020202020204" pitchFamily="34" charset="0"/>
            </a:endParaRPr>
          </a:p>
        </p:txBody>
      </p:sp>
      <p:graphicFrame>
        <p:nvGraphicFramePr>
          <p:cNvPr id="27" name="Tableau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692072"/>
              </p:ext>
            </p:extLst>
          </p:nvPr>
        </p:nvGraphicFramePr>
        <p:xfrm>
          <a:off x="3779912" y="4725144"/>
          <a:ext cx="4357884" cy="71008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26314"/>
                <a:gridCol w="726314"/>
                <a:gridCol w="726314"/>
                <a:gridCol w="726314"/>
                <a:gridCol w="726314"/>
                <a:gridCol w="726314"/>
              </a:tblGrid>
              <a:tr h="319234">
                <a:tc>
                  <a:txBody>
                    <a:bodyPr/>
                    <a:lstStyle/>
                    <a:p>
                      <a:pPr algn="ctr"/>
                      <a:endParaRPr lang="fr-FR" sz="1200" cap="small" dirty="0" smtClean="0">
                        <a:solidFill>
                          <a:schemeClr val="bg1"/>
                        </a:solidFill>
                        <a:latin typeface="Helvetica Neue" panose="02000503000000020004" pitchFamily="2"/>
                        <a:cs typeface="Arial"/>
                      </a:endParaRPr>
                    </a:p>
                  </a:txBody>
                  <a:tcPr marL="82519" marR="82519" marT="41260" marB="41260" anchor="ctr">
                    <a:solidFill>
                      <a:srgbClr val="5C6A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cap="small" dirty="0" smtClean="0">
                          <a:solidFill>
                            <a:schemeClr val="bg1"/>
                          </a:solidFill>
                          <a:latin typeface="Helvetica Neue" panose="02000503000000020004" pitchFamily="2"/>
                          <a:cs typeface="Arial"/>
                        </a:rPr>
                        <a:t>2011</a:t>
                      </a:r>
                    </a:p>
                  </a:txBody>
                  <a:tcPr marL="82519" marR="82519" marT="41260" marB="41260" anchor="ctr">
                    <a:solidFill>
                      <a:srgbClr val="5C6A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cap="small" dirty="0" smtClean="0">
                          <a:solidFill>
                            <a:schemeClr val="bg1"/>
                          </a:solidFill>
                          <a:latin typeface="Helvetica Neue" panose="02000503000000020004" pitchFamily="2"/>
                          <a:cs typeface="Arial"/>
                        </a:rPr>
                        <a:t>2012</a:t>
                      </a:r>
                    </a:p>
                  </a:txBody>
                  <a:tcPr marL="82519" marR="82519" marT="41260" marB="41260" anchor="ctr">
                    <a:solidFill>
                      <a:srgbClr val="5C6A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cap="small" dirty="0" smtClean="0">
                          <a:solidFill>
                            <a:schemeClr val="bg1"/>
                          </a:solidFill>
                          <a:latin typeface="Helvetica Neue" panose="02000503000000020004" pitchFamily="2"/>
                          <a:cs typeface="Arial"/>
                        </a:rPr>
                        <a:t>2013</a:t>
                      </a:r>
                    </a:p>
                  </a:txBody>
                  <a:tcPr marL="82519" marR="82519" marT="41260" marB="41260" anchor="ctr">
                    <a:solidFill>
                      <a:srgbClr val="5C6A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cap="small" dirty="0" smtClean="0">
                          <a:solidFill>
                            <a:schemeClr val="bg1"/>
                          </a:solidFill>
                          <a:latin typeface="Helvetica Neue" panose="02000503000000020004" pitchFamily="2"/>
                          <a:cs typeface="Arial"/>
                        </a:rPr>
                        <a:t>2014</a:t>
                      </a:r>
                    </a:p>
                  </a:txBody>
                  <a:tcPr marL="82519" marR="82519" marT="41260" marB="41260" anchor="ctr">
                    <a:solidFill>
                      <a:srgbClr val="5C6A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cap="small" dirty="0" smtClean="0">
                          <a:solidFill>
                            <a:schemeClr val="bg1"/>
                          </a:solidFill>
                          <a:latin typeface="Helvetica Neue" panose="02000503000000020004" pitchFamily="2"/>
                          <a:cs typeface="Arial"/>
                        </a:rPr>
                        <a:t>2015</a:t>
                      </a:r>
                    </a:p>
                  </a:txBody>
                  <a:tcPr marL="82519" marR="82519" marT="41260" marB="41260" anchor="ctr">
                    <a:solidFill>
                      <a:srgbClr val="5C6AA4"/>
                    </a:solidFill>
                  </a:tcPr>
                </a:tc>
              </a:tr>
              <a:tr h="390854">
                <a:tc>
                  <a:txBody>
                    <a:bodyPr/>
                    <a:lstStyle/>
                    <a:p>
                      <a:pPr algn="r"/>
                      <a:r>
                        <a:rPr lang="fr-FR" sz="1200" b="1" cap="none" dirty="0" smtClean="0">
                          <a:solidFill>
                            <a:srgbClr val="404040"/>
                          </a:solidFill>
                          <a:latin typeface="Helvetica Neue" panose="02000503000000020004" pitchFamily="2"/>
                          <a:cs typeface="Arial"/>
                        </a:rPr>
                        <a:t>Inflation</a:t>
                      </a:r>
                      <a:endParaRPr lang="fr-FR" sz="1200" b="1" cap="none" dirty="0">
                        <a:solidFill>
                          <a:srgbClr val="404040"/>
                        </a:solidFill>
                        <a:latin typeface="Helvetica Neue" panose="02000503000000020004" pitchFamily="2"/>
                        <a:cs typeface="Arial"/>
                      </a:endParaRPr>
                    </a:p>
                  </a:txBody>
                  <a:tcPr marL="82519" marR="82519" marT="32488" marB="324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cap="none" dirty="0" smtClean="0">
                          <a:solidFill>
                            <a:srgbClr val="404040"/>
                          </a:solidFill>
                          <a:latin typeface="Helvetica Neue" panose="02000503000000020004" pitchFamily="2"/>
                          <a:cs typeface="Arial"/>
                        </a:rPr>
                        <a:t>+ 2,1 %</a:t>
                      </a:r>
                      <a:endParaRPr lang="fr-FR" sz="1200" b="1" cap="none" dirty="0">
                        <a:solidFill>
                          <a:srgbClr val="404040"/>
                        </a:solidFill>
                        <a:latin typeface="Helvetica Neue" panose="02000503000000020004" pitchFamily="2"/>
                        <a:cs typeface="Arial"/>
                      </a:endParaRPr>
                    </a:p>
                  </a:txBody>
                  <a:tcPr marL="82519" marR="82519" marT="32488" marB="324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cap="none" dirty="0" smtClean="0">
                          <a:solidFill>
                            <a:srgbClr val="404040"/>
                          </a:solidFill>
                          <a:latin typeface="Helvetica Neue" panose="02000503000000020004" pitchFamily="2"/>
                          <a:cs typeface="Arial"/>
                        </a:rPr>
                        <a:t>+ 2,0 %</a:t>
                      </a:r>
                      <a:endParaRPr lang="fr-FR" sz="1200" b="1" cap="none" dirty="0">
                        <a:solidFill>
                          <a:srgbClr val="404040"/>
                        </a:solidFill>
                        <a:latin typeface="Helvetica Neue" panose="02000503000000020004" pitchFamily="2"/>
                        <a:cs typeface="Arial"/>
                      </a:endParaRPr>
                    </a:p>
                  </a:txBody>
                  <a:tcPr marL="82519" marR="82519" marT="32488" marB="324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cap="none" dirty="0" smtClean="0">
                          <a:solidFill>
                            <a:srgbClr val="404040"/>
                          </a:solidFill>
                          <a:latin typeface="Helvetica Neue" panose="02000503000000020004" pitchFamily="2"/>
                          <a:cs typeface="Arial"/>
                        </a:rPr>
                        <a:t>+ 0,9 %</a:t>
                      </a:r>
                      <a:endParaRPr lang="fr-FR" sz="1200" b="1" cap="none" dirty="0">
                        <a:solidFill>
                          <a:srgbClr val="404040"/>
                        </a:solidFill>
                        <a:latin typeface="Helvetica Neue" panose="02000503000000020004" pitchFamily="2"/>
                        <a:cs typeface="Arial"/>
                      </a:endParaRPr>
                    </a:p>
                  </a:txBody>
                  <a:tcPr marL="82519" marR="82519" marT="32488" marB="324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cap="none" dirty="0" smtClean="0">
                          <a:solidFill>
                            <a:srgbClr val="404040"/>
                          </a:solidFill>
                          <a:latin typeface="Helvetica Neue" panose="02000503000000020004" pitchFamily="2"/>
                          <a:cs typeface="Arial"/>
                        </a:rPr>
                        <a:t>+ 0,5 %</a:t>
                      </a:r>
                      <a:endParaRPr lang="fr-FR" sz="1200" b="1" cap="none" dirty="0">
                        <a:solidFill>
                          <a:srgbClr val="404040"/>
                        </a:solidFill>
                        <a:latin typeface="Helvetica Neue" panose="02000503000000020004" pitchFamily="2"/>
                        <a:cs typeface="Arial"/>
                      </a:endParaRPr>
                    </a:p>
                  </a:txBody>
                  <a:tcPr marL="82519" marR="82519" marT="32488" marB="324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cap="none" dirty="0" smtClean="0">
                          <a:solidFill>
                            <a:srgbClr val="404040"/>
                          </a:solidFill>
                          <a:latin typeface="Helvetica Neue" panose="02000503000000020004" pitchFamily="2"/>
                          <a:cs typeface="Arial"/>
                        </a:rPr>
                        <a:t> 0,0 %</a:t>
                      </a:r>
                      <a:endParaRPr lang="fr-FR" sz="1200" b="1" cap="none" dirty="0">
                        <a:solidFill>
                          <a:srgbClr val="404040"/>
                        </a:solidFill>
                        <a:latin typeface="Helvetica Neue" panose="02000503000000020004" pitchFamily="2"/>
                        <a:cs typeface="Arial"/>
                      </a:endParaRPr>
                    </a:p>
                  </a:txBody>
                  <a:tcPr marL="82519" marR="82519" marT="32488" marB="32488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Espace réservé du texte 20"/>
          <p:cNvSpPr txBox="1">
            <a:spLocks/>
          </p:cNvSpPr>
          <p:nvPr/>
        </p:nvSpPr>
        <p:spPr bwMode="auto">
          <a:xfrm>
            <a:off x="422754" y="5733256"/>
            <a:ext cx="3384376" cy="254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fr-FR" altLang="ja-JP" sz="1000" i="1" dirty="0" smtClean="0">
                <a:solidFill>
                  <a:srgbClr val="002060"/>
                </a:solidFill>
                <a:latin typeface="Verdana" pitchFamily="34" charset="0"/>
              </a:rPr>
              <a:t>* en moyenne annuelle</a:t>
            </a:r>
            <a:endParaRPr lang="fr-FR" altLang="ja-JP" sz="1000" i="1" dirty="0">
              <a:solidFill>
                <a:srgbClr val="00206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89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125"/>
          <p:cNvSpPr txBox="1">
            <a:spLocks noChangeArrowheads="1"/>
          </p:cNvSpPr>
          <p:nvPr/>
        </p:nvSpPr>
        <p:spPr bwMode="auto">
          <a:xfrm>
            <a:off x="1691680" y="332656"/>
            <a:ext cx="4608513" cy="713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000"/>
              </a:spcAft>
            </a:pPr>
            <a:r>
              <a:rPr lang="fr-FR" sz="2000" b="1" dirty="0">
                <a:solidFill>
                  <a:srgbClr val="002060"/>
                </a:solidFill>
                <a:latin typeface="Verdana" pitchFamily="34" charset="0"/>
              </a:rPr>
              <a:t>Encours </a:t>
            </a: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</a:rPr>
              <a:t>assurance vie</a:t>
            </a:r>
          </a:p>
          <a:p>
            <a:pPr>
              <a:spcAft>
                <a:spcPts val="1000"/>
              </a:spcAft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(affaires </a:t>
            </a:r>
            <a:r>
              <a:rPr lang="fr-FR" sz="1200" b="1" dirty="0">
                <a:solidFill>
                  <a:srgbClr val="002060"/>
                </a:solidFill>
                <a:latin typeface="Verdana" pitchFamily="34" charset="0"/>
              </a:rPr>
              <a:t>directes, </a:t>
            </a: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Md€)</a:t>
            </a:r>
            <a:endParaRPr lang="fr-FR" sz="12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graphicFrame>
        <p:nvGraphicFramePr>
          <p:cNvPr id="22" name="Graphique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095916"/>
              </p:ext>
            </p:extLst>
          </p:nvPr>
        </p:nvGraphicFramePr>
        <p:xfrm>
          <a:off x="1835696" y="1340768"/>
          <a:ext cx="5066711" cy="3840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Espace réservé du texte 2"/>
          <p:cNvSpPr txBox="1">
            <a:spLocks/>
          </p:cNvSpPr>
          <p:nvPr/>
        </p:nvSpPr>
        <p:spPr bwMode="auto">
          <a:xfrm>
            <a:off x="5993528" y="1495757"/>
            <a:ext cx="938171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342900" indent="-457200">
              <a:buClr>
                <a:srgbClr val="66B134"/>
              </a:buClr>
              <a:buSzPct val="120000"/>
              <a:buFont typeface="Arial" charset="0"/>
              <a:buNone/>
              <a:defRPr/>
            </a:pPr>
            <a:r>
              <a:rPr lang="fr-FR" altLang="ja-JP" sz="1200" b="1" dirty="0" smtClean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1 580</a:t>
            </a:r>
          </a:p>
        </p:txBody>
      </p:sp>
      <p:sp>
        <p:nvSpPr>
          <p:cNvPr id="40" name="Espace réservé du texte 2"/>
          <p:cNvSpPr txBox="1">
            <a:spLocks/>
          </p:cNvSpPr>
          <p:nvPr/>
        </p:nvSpPr>
        <p:spPr bwMode="auto">
          <a:xfrm>
            <a:off x="1963483" y="1858496"/>
            <a:ext cx="10311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342900" indent="-457200">
              <a:buClr>
                <a:srgbClr val="66B134"/>
              </a:buClr>
              <a:buSzPct val="120000"/>
              <a:buFont typeface="Arial" charset="0"/>
              <a:buNone/>
              <a:defRPr/>
            </a:pPr>
            <a:r>
              <a:rPr lang="fr-FR" altLang="ja-JP" sz="1200" b="1" dirty="0" smtClean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1 350</a:t>
            </a:r>
          </a:p>
        </p:txBody>
      </p:sp>
      <p:sp>
        <p:nvSpPr>
          <p:cNvPr id="25" name="Espace réservé du texte 2"/>
          <p:cNvSpPr txBox="1">
            <a:spLocks/>
          </p:cNvSpPr>
          <p:nvPr/>
        </p:nvSpPr>
        <p:spPr bwMode="auto">
          <a:xfrm>
            <a:off x="3005309" y="1796668"/>
            <a:ext cx="936104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342900" indent="-457200">
              <a:buClr>
                <a:srgbClr val="66B134"/>
              </a:buClr>
              <a:buSzPct val="120000"/>
              <a:buFont typeface="Arial" charset="0"/>
              <a:buNone/>
              <a:defRPr/>
            </a:pPr>
            <a:r>
              <a:rPr lang="fr-FR" altLang="ja-JP" sz="1200" b="1" dirty="0" smtClean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1 398</a:t>
            </a:r>
          </a:p>
        </p:txBody>
      </p:sp>
      <p:sp>
        <p:nvSpPr>
          <p:cNvPr id="16" name="Espace réservé du texte 3"/>
          <p:cNvSpPr txBox="1">
            <a:spLocks/>
          </p:cNvSpPr>
          <p:nvPr/>
        </p:nvSpPr>
        <p:spPr bwMode="auto">
          <a:xfrm>
            <a:off x="6118577" y="4656253"/>
            <a:ext cx="875339" cy="2809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ct val="20000"/>
              </a:spcBef>
              <a:defRPr/>
            </a:pPr>
            <a:r>
              <a:rPr lang="fr-FR" sz="10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cs typeface="Arial" pitchFamily="34" charset="0"/>
              </a:rPr>
              <a:t>+ 4 %</a:t>
            </a:r>
          </a:p>
        </p:txBody>
      </p:sp>
      <p:sp>
        <p:nvSpPr>
          <p:cNvPr id="18" name="Espace réservé du texte 3"/>
          <p:cNvSpPr txBox="1">
            <a:spLocks/>
          </p:cNvSpPr>
          <p:nvPr/>
        </p:nvSpPr>
        <p:spPr bwMode="auto">
          <a:xfrm>
            <a:off x="3008119" y="4656253"/>
            <a:ext cx="860170" cy="279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ct val="20000"/>
              </a:spcBef>
              <a:defRPr/>
            </a:pPr>
            <a:r>
              <a:rPr lang="fr-FR" sz="10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cs typeface="Arial" pitchFamily="34" charset="0"/>
              </a:rPr>
              <a:t>+ 4 % </a:t>
            </a:r>
          </a:p>
        </p:txBody>
      </p:sp>
      <p:sp>
        <p:nvSpPr>
          <p:cNvPr id="31" name="Espace réservé du texte 3"/>
          <p:cNvSpPr txBox="1">
            <a:spLocks/>
          </p:cNvSpPr>
          <p:nvPr/>
        </p:nvSpPr>
        <p:spPr bwMode="auto">
          <a:xfrm>
            <a:off x="1936927" y="4656253"/>
            <a:ext cx="936104" cy="279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ct val="20000"/>
              </a:spcBef>
              <a:defRPr/>
            </a:pPr>
            <a:r>
              <a:rPr lang="fr-FR" sz="10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cs typeface="Arial" pitchFamily="34" charset="0"/>
              </a:rPr>
              <a:t>+ 1 %</a:t>
            </a:r>
          </a:p>
        </p:txBody>
      </p:sp>
      <p:sp>
        <p:nvSpPr>
          <p:cNvPr id="23" name="Text Box 125"/>
          <p:cNvSpPr txBox="1">
            <a:spLocks noChangeArrowheads="1"/>
          </p:cNvSpPr>
          <p:nvPr/>
        </p:nvSpPr>
        <p:spPr bwMode="auto">
          <a:xfrm>
            <a:off x="5501600" y="5877272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Une augmentation régulière et dynamique des encours</a:t>
            </a:r>
            <a:endParaRPr lang="fr-FR" sz="12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26" name="Arrondir un rectangle avec un coin du même côté 25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Espace réservé du texte 2"/>
          <p:cNvSpPr txBox="1">
            <a:spLocks/>
          </p:cNvSpPr>
          <p:nvPr/>
        </p:nvSpPr>
        <p:spPr bwMode="auto">
          <a:xfrm>
            <a:off x="4035966" y="1641441"/>
            <a:ext cx="936104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342900" indent="-457200">
              <a:buClr>
                <a:srgbClr val="66B134"/>
              </a:buClr>
              <a:buSzPct val="120000"/>
              <a:buFont typeface="Arial" charset="0"/>
              <a:buNone/>
              <a:defRPr/>
            </a:pPr>
            <a:r>
              <a:rPr lang="fr-FR" altLang="ja-JP" sz="1200" b="1" dirty="0" smtClean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1 456</a:t>
            </a:r>
          </a:p>
        </p:txBody>
      </p:sp>
      <p:sp>
        <p:nvSpPr>
          <p:cNvPr id="20" name="Espace réservé du texte 3"/>
          <p:cNvSpPr txBox="1">
            <a:spLocks/>
          </p:cNvSpPr>
          <p:nvPr/>
        </p:nvSpPr>
        <p:spPr bwMode="auto">
          <a:xfrm>
            <a:off x="4094765" y="4629191"/>
            <a:ext cx="860170" cy="279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ct val="20000"/>
              </a:spcBef>
              <a:defRPr/>
            </a:pPr>
            <a:r>
              <a:rPr lang="fr-FR" sz="10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cs typeface="Arial" pitchFamily="34" charset="0"/>
              </a:rPr>
              <a:t>+ 4 % </a:t>
            </a:r>
          </a:p>
        </p:txBody>
      </p:sp>
      <p:sp>
        <p:nvSpPr>
          <p:cNvPr id="17" name="Espace réservé du texte 3"/>
          <p:cNvSpPr txBox="1">
            <a:spLocks/>
          </p:cNvSpPr>
          <p:nvPr/>
        </p:nvSpPr>
        <p:spPr bwMode="auto">
          <a:xfrm>
            <a:off x="5047880" y="4629191"/>
            <a:ext cx="860170" cy="279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ct val="20000"/>
              </a:spcBef>
              <a:defRPr/>
            </a:pPr>
            <a:r>
              <a:rPr lang="fr-FR" sz="10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cs typeface="Arial" pitchFamily="34" charset="0"/>
              </a:rPr>
              <a:t>+ 4 % </a:t>
            </a:r>
          </a:p>
        </p:txBody>
      </p:sp>
      <p:sp>
        <p:nvSpPr>
          <p:cNvPr id="21" name="Espace réservé du texte 2"/>
          <p:cNvSpPr txBox="1">
            <a:spLocks/>
          </p:cNvSpPr>
          <p:nvPr/>
        </p:nvSpPr>
        <p:spPr bwMode="auto">
          <a:xfrm>
            <a:off x="5000733" y="1555452"/>
            <a:ext cx="936104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342900" indent="-457200">
              <a:buClr>
                <a:srgbClr val="66B134"/>
              </a:buClr>
              <a:buSzPct val="120000"/>
              <a:buFont typeface="Arial" charset="0"/>
              <a:buNone/>
              <a:defRPr/>
            </a:pPr>
            <a:r>
              <a:rPr lang="fr-FR" altLang="ja-JP" sz="1200" b="1" dirty="0" smtClean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1 522</a:t>
            </a:r>
          </a:p>
        </p:txBody>
      </p:sp>
      <p:sp>
        <p:nvSpPr>
          <p:cNvPr id="27" name="Espace réservé du texte 2"/>
          <p:cNvSpPr txBox="1">
            <a:spLocks/>
          </p:cNvSpPr>
          <p:nvPr/>
        </p:nvSpPr>
        <p:spPr bwMode="auto">
          <a:xfrm>
            <a:off x="2909714" y="4997481"/>
            <a:ext cx="900670" cy="28568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fr-FR" sz="1000" b="1" dirty="0" smtClean="0">
                <a:latin typeface="Verdana" pitchFamily="34" charset="0"/>
                <a:cs typeface="Arial" charset="0"/>
              </a:rPr>
              <a:t>Euros</a:t>
            </a:r>
          </a:p>
        </p:txBody>
      </p:sp>
      <p:sp>
        <p:nvSpPr>
          <p:cNvPr id="28" name="Espace réservé du texte 2"/>
          <p:cNvSpPr txBox="1">
            <a:spLocks/>
          </p:cNvSpPr>
          <p:nvPr/>
        </p:nvSpPr>
        <p:spPr bwMode="auto">
          <a:xfrm>
            <a:off x="4234580" y="4993387"/>
            <a:ext cx="1474981" cy="2897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fr-FR" sz="1000" b="1" dirty="0" smtClean="0">
                <a:latin typeface="Verdana" pitchFamily="34" charset="0"/>
                <a:cs typeface="Arial" charset="0"/>
              </a:rPr>
              <a:t>Unités de compte</a:t>
            </a: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936927" y="3151442"/>
            <a:ext cx="792087" cy="260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800" b="1" dirty="0" smtClean="0">
                <a:solidFill>
                  <a:srgbClr val="00206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85%</a:t>
            </a:r>
            <a:endParaRPr lang="fr-FR" sz="800" b="1" dirty="0">
              <a:solidFill>
                <a:srgbClr val="00206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2938324" y="3254717"/>
            <a:ext cx="792087" cy="260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800" b="1" dirty="0" smtClean="0">
                <a:solidFill>
                  <a:srgbClr val="00206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84%</a:t>
            </a:r>
            <a:endParaRPr lang="fr-FR" sz="800" b="1" dirty="0">
              <a:solidFill>
                <a:srgbClr val="00206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3935725" y="3200868"/>
            <a:ext cx="792087" cy="260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800" b="1" dirty="0" smtClean="0">
                <a:solidFill>
                  <a:srgbClr val="00206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84%</a:t>
            </a:r>
            <a:endParaRPr lang="fr-FR" sz="800" b="1" dirty="0">
              <a:solidFill>
                <a:srgbClr val="00206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4978474" y="3135372"/>
            <a:ext cx="792087" cy="260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800" b="1" dirty="0" smtClean="0">
                <a:solidFill>
                  <a:srgbClr val="00206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83%</a:t>
            </a:r>
            <a:endParaRPr lang="fr-FR" sz="800" b="1" dirty="0">
              <a:solidFill>
                <a:srgbClr val="00206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5993528" y="3070566"/>
            <a:ext cx="792087" cy="260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800" b="1" dirty="0" smtClean="0">
                <a:solidFill>
                  <a:srgbClr val="00206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83%</a:t>
            </a:r>
            <a:endParaRPr lang="fr-FR" sz="800" b="1" dirty="0">
              <a:solidFill>
                <a:srgbClr val="00206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rrondir un rectangle avec un coin du même côté 21"/>
          <p:cNvSpPr/>
          <p:nvPr/>
        </p:nvSpPr>
        <p:spPr>
          <a:xfrm rot="5400000">
            <a:off x="419894" y="-62707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2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 bwMode="auto">
          <a:xfrm>
            <a:off x="251520" y="1523799"/>
            <a:ext cx="4680520" cy="32171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b="1" dirty="0" smtClean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Retraite </a:t>
            </a:r>
            <a:r>
              <a:rPr lang="fr-FR" sz="14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individuelle</a:t>
            </a:r>
          </a:p>
        </p:txBody>
      </p:sp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098911"/>
              </p:ext>
            </p:extLst>
          </p:nvPr>
        </p:nvGraphicFramePr>
        <p:xfrm>
          <a:off x="251520" y="2304894"/>
          <a:ext cx="4706991" cy="314379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14885"/>
                <a:gridCol w="1561120"/>
                <a:gridCol w="949686"/>
                <a:gridCol w="981300"/>
              </a:tblGrid>
              <a:tr h="594391"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/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Nombre d’affaires nouvelles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 smtClean="0"/>
                    </a:p>
                    <a:p>
                      <a:pPr algn="ctr"/>
                      <a:r>
                        <a:rPr lang="fr-FR" sz="1000" dirty="0" smtClean="0"/>
                        <a:t>Cotisations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/>
                </a:tc>
              </a:tr>
              <a:tr h="381467">
                <a:tc rowSpan="3">
                  <a:txBody>
                    <a:bodyPr/>
                    <a:lstStyle/>
                    <a:p>
                      <a:r>
                        <a:rPr lang="fr-FR" sz="1300" dirty="0" smtClean="0"/>
                        <a:t>Perp 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2013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+ 18 %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+ 20 %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</a:tr>
              <a:tr h="381467">
                <a:tc vMerge="1">
                  <a:txBody>
                    <a:bodyPr/>
                    <a:lstStyle/>
                    <a:p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2014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+ 21 %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+ 18 %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</a:tr>
              <a:tr h="3766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2015 (e)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+ 5 %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rgbClr val="FF0000"/>
                          </a:solidFill>
                        </a:rPr>
                        <a:t>+ 14 %</a:t>
                      </a:r>
                      <a:endParaRPr lang="fr-FR" sz="1300" b="1" dirty="0">
                        <a:solidFill>
                          <a:srgbClr val="FF0000"/>
                        </a:solidFill>
                      </a:endParaRPr>
                    </a:p>
                  </a:txBody>
                  <a:tcPr marL="87686" marR="87686" marT="43845" marB="43845" anchor="ctr"/>
                </a:tc>
              </a:tr>
              <a:tr h="318853">
                <a:tc>
                  <a:txBody>
                    <a:bodyPr/>
                    <a:lstStyle/>
                    <a:p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/>
                </a:tc>
                <a:tc>
                  <a:txBody>
                    <a:bodyPr/>
                    <a:lstStyle/>
                    <a:p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/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/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/>
                </a:tc>
              </a:tr>
              <a:tr h="386060">
                <a:tc rowSpan="3">
                  <a:txBody>
                    <a:bodyPr/>
                    <a:lstStyle/>
                    <a:p>
                      <a:r>
                        <a:rPr lang="fr-FR" sz="1300" dirty="0" smtClean="0"/>
                        <a:t>Madelin retraite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2013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- 26 %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+ 9 %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</a:tr>
              <a:tr h="386060">
                <a:tc vMerge="1">
                  <a:txBody>
                    <a:bodyPr/>
                    <a:lstStyle/>
                    <a:p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2014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- 12 %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-</a:t>
                      </a:r>
                      <a:r>
                        <a:rPr lang="fr-FR" sz="1300" baseline="0" dirty="0" smtClean="0"/>
                        <a:t> 7</a:t>
                      </a:r>
                      <a:r>
                        <a:rPr lang="fr-FR" sz="1300" dirty="0" smtClean="0"/>
                        <a:t> %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</a:tr>
              <a:tr h="318853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2015 (e)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+ 2 %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 smtClean="0"/>
                        <a:t> </a:t>
                      </a:r>
                      <a:r>
                        <a:rPr lang="fr-FR" sz="1300" b="1" dirty="0" smtClean="0">
                          <a:solidFill>
                            <a:srgbClr val="FF0000"/>
                          </a:solidFill>
                        </a:rPr>
                        <a:t>+ 4 %</a:t>
                      </a:r>
                      <a:endParaRPr lang="fr-FR" sz="1300" b="1" dirty="0">
                        <a:solidFill>
                          <a:srgbClr val="FF0000"/>
                        </a:solidFill>
                      </a:endParaRPr>
                    </a:p>
                  </a:txBody>
                  <a:tcPr marL="87686" marR="87686" marT="43845" marB="43845" anchor="ctr"/>
                </a:tc>
              </a:tr>
            </a:tbl>
          </a:graphicData>
        </a:graphic>
      </p:graphicFrame>
      <p:sp>
        <p:nvSpPr>
          <p:cNvPr id="10" name="Titre 1"/>
          <p:cNvSpPr txBox="1">
            <a:spLocks/>
          </p:cNvSpPr>
          <p:nvPr/>
        </p:nvSpPr>
        <p:spPr bwMode="auto">
          <a:xfrm>
            <a:off x="1589088" y="460375"/>
            <a:ext cx="7524750" cy="503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contrats épargne et retraite</a:t>
            </a:r>
            <a:endParaRPr lang="fr-FR" sz="2000" b="1" dirty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 Box 125"/>
          <p:cNvSpPr txBox="1">
            <a:spLocks noChangeArrowheads="1"/>
          </p:cNvSpPr>
          <p:nvPr/>
        </p:nvSpPr>
        <p:spPr bwMode="auto">
          <a:xfrm>
            <a:off x="5148064" y="1537738"/>
            <a:ext cx="352839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50000"/>
              <a:buBlip>
                <a:blip r:embed="rId3"/>
              </a:buBlip>
              <a:defRPr>
                <a:solidFill>
                  <a:srgbClr val="595959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53735"/>
              </a:buClr>
              <a:buSzPct val="120000"/>
              <a:buFont typeface="Webdings" panose="05030102010509060703" pitchFamily="18" charset="2"/>
              <a:buChar char=""/>
              <a:defRPr sz="1600">
                <a:solidFill>
                  <a:srgbClr val="595959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rgbClr val="595959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rgbClr val="595959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rgbClr val="595959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rgbClr val="595959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rgbClr val="595959"/>
                </a:solidFill>
                <a:latin typeface="Verdana" panose="020B0604030504040204" pitchFamily="34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ts val="1000"/>
              </a:spcAft>
              <a:buSzTx/>
              <a:buFontTx/>
              <a:buNone/>
            </a:pPr>
            <a:r>
              <a:rPr lang="fr-FR" altLang="fr-FR" sz="1400" b="1" dirty="0" smtClean="0">
                <a:solidFill>
                  <a:srgbClr val="1B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Contrats en cas de vie</a:t>
            </a: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260135"/>
              </p:ext>
            </p:extLst>
          </p:nvPr>
        </p:nvGraphicFramePr>
        <p:xfrm>
          <a:off x="5149900" y="2266662"/>
          <a:ext cx="3564904" cy="18061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93664"/>
                <a:gridCol w="969484"/>
                <a:gridCol w="1001756"/>
              </a:tblGrid>
              <a:tr h="608519"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0478" marR="90478" marT="45241" marB="452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Nombre d’affaires nouvelles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0478" marR="90478" marT="45241" marB="45241"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 smtClean="0"/>
                    </a:p>
                    <a:p>
                      <a:pPr algn="ctr"/>
                      <a:r>
                        <a:rPr lang="fr-FR" sz="1000" dirty="0" smtClean="0"/>
                        <a:t>Cotisations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0478" marR="90478" marT="45241" marB="45241"/>
                </a:tc>
              </a:tr>
              <a:tr h="400918"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2013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- 8 %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+ 6 %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87686" marR="87686" marT="43845" marB="43845" anchor="ctr"/>
                </a:tc>
              </a:tr>
              <a:tr h="400918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2014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0478" marR="90478" marT="45241" marB="452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+ 0 %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0478" marR="90478" marT="45241" marB="452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+ 9 %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0478" marR="90478" marT="45241" marB="45241" anchor="ctr"/>
                </a:tc>
              </a:tr>
              <a:tr h="395844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2015 (6 mois) (e)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0478" marR="90478" marT="45241" marB="452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- 10 %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0478" marR="90478" marT="45241" marB="452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+ 6 %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0478" marR="90478" marT="45241" marB="45241" anchor="ctr"/>
                </a:tc>
              </a:tr>
            </a:tbl>
          </a:graphicData>
        </a:graphic>
      </p:graphicFrame>
      <p:sp>
        <p:nvSpPr>
          <p:cNvPr id="19" name="Text Box 125"/>
          <p:cNvSpPr txBox="1">
            <a:spLocks noChangeArrowheads="1"/>
          </p:cNvSpPr>
          <p:nvPr/>
        </p:nvSpPr>
        <p:spPr bwMode="auto">
          <a:xfrm>
            <a:off x="5724128" y="5877272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Des cotisations retraite individuelle en hausse en 2015</a:t>
            </a:r>
            <a:endParaRPr lang="fr-FR" sz="1200" dirty="0">
              <a:solidFill>
                <a:srgbClr val="00206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666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1570824" y="427623"/>
            <a:ext cx="732165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</a:rPr>
              <a:t>Les contrats </a:t>
            </a:r>
            <a:r>
              <a:rPr lang="fr-FR" sz="2000" b="1" dirty="0" err="1" smtClean="0">
                <a:solidFill>
                  <a:srgbClr val="002060"/>
                </a:solidFill>
                <a:latin typeface="Verdana" pitchFamily="34" charset="0"/>
              </a:rPr>
              <a:t>eurocroissance</a:t>
            </a: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</a:rPr>
              <a:t> et vie génération </a:t>
            </a:r>
            <a:endParaRPr lang="fr-FR" sz="20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16" name="Arrondir un rectangle avec un coin du même côté 15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Graphique 8"/>
          <p:cNvGraphicFramePr/>
          <p:nvPr>
            <p:extLst>
              <p:ext uri="{D42A27DB-BD31-4B8C-83A1-F6EECF244321}">
                <p14:modId xmlns:p14="http://schemas.microsoft.com/office/powerpoint/2010/main" val="2624104224"/>
              </p:ext>
            </p:extLst>
          </p:nvPr>
        </p:nvGraphicFramePr>
        <p:xfrm>
          <a:off x="1160912" y="2886918"/>
          <a:ext cx="3313953" cy="2315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899592" y="1060060"/>
            <a:ext cx="391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Helvetica Neue" panose="02000503000000020004" pitchFamily="2"/>
                <a:cs typeface="Helvetica Neue UltraLight"/>
              </a:rPr>
              <a:t>Part du marché de l’assurance vie </a:t>
            </a:r>
          </a:p>
          <a:p>
            <a:pPr algn="ctr"/>
            <a:r>
              <a:rPr lang="fr-FR" sz="1200" b="1" dirty="0">
                <a:latin typeface="Helvetica Neue" panose="02000503000000020004" pitchFamily="2"/>
                <a:cs typeface="Helvetica Neue UltraLight"/>
              </a:rPr>
              <a:t>des sociétés commercialisant </a:t>
            </a:r>
            <a:r>
              <a:rPr lang="fr-FR" sz="1200" b="1" dirty="0" smtClean="0">
                <a:latin typeface="Helvetica Neue" panose="02000503000000020004" pitchFamily="2"/>
                <a:cs typeface="Helvetica Neue UltraLight"/>
              </a:rPr>
              <a:t>des contrats </a:t>
            </a:r>
          </a:p>
          <a:p>
            <a:pPr algn="ctr"/>
            <a:r>
              <a:rPr lang="fr-FR" sz="1200" b="1" dirty="0" err="1" smtClean="0">
                <a:latin typeface="Helvetica Neue" panose="02000503000000020004" pitchFamily="2"/>
                <a:cs typeface="Helvetica Neue UltraLight"/>
              </a:rPr>
              <a:t>eurocroissance</a:t>
            </a:r>
            <a:r>
              <a:rPr lang="fr-FR" sz="1200" b="1" dirty="0" smtClean="0">
                <a:latin typeface="Helvetica Neue" panose="02000503000000020004" pitchFamily="2"/>
                <a:cs typeface="Helvetica Neue UltraLight"/>
              </a:rPr>
              <a:t> fin </a:t>
            </a:r>
            <a:r>
              <a:rPr lang="fr-FR" sz="1200" b="1" dirty="0">
                <a:latin typeface="Helvetica Neue" panose="02000503000000020004" pitchFamily="2"/>
                <a:cs typeface="Helvetica Neue UltraLight"/>
              </a:rPr>
              <a:t>2015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418495" y="2265815"/>
            <a:ext cx="2376264" cy="523220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FFFFFF"/>
                </a:solidFill>
                <a:latin typeface="Helvetica Neue" panose="02000503000000020004" pitchFamily="2"/>
                <a:cs typeface="Helvetica Neue UltraLight"/>
              </a:rPr>
              <a:t>Fin </a:t>
            </a:r>
            <a:r>
              <a:rPr lang="fr-FR" sz="1400" b="1" dirty="0" smtClean="0">
                <a:solidFill>
                  <a:srgbClr val="FFFFFF"/>
                </a:solidFill>
                <a:latin typeface="Helvetica Neue" panose="02000503000000020004" pitchFamily="2"/>
                <a:cs typeface="Helvetica Neue UltraLight"/>
              </a:rPr>
              <a:t>2015 : </a:t>
            </a:r>
            <a:r>
              <a:rPr lang="fr-FR" sz="1400" b="1" dirty="0">
                <a:solidFill>
                  <a:srgbClr val="FFFFFF"/>
                </a:solidFill>
                <a:latin typeface="Helvetica Neue" panose="02000503000000020004" pitchFamily="2"/>
                <a:cs typeface="Helvetica Neue UltraLight"/>
              </a:rPr>
              <a:t>123 000 contrats </a:t>
            </a:r>
            <a:endParaRPr lang="fr-FR" sz="1400" b="1" dirty="0" smtClean="0">
              <a:solidFill>
                <a:srgbClr val="FFFFFF"/>
              </a:solidFill>
              <a:latin typeface="Helvetica Neue" panose="02000503000000020004" pitchFamily="2"/>
              <a:cs typeface="Helvetica Neue UltraLight"/>
            </a:endParaRPr>
          </a:p>
          <a:p>
            <a:pPr algn="ctr"/>
            <a:r>
              <a:rPr lang="fr-FR" sz="1400" b="1" dirty="0" smtClean="0">
                <a:solidFill>
                  <a:srgbClr val="FFFFFF"/>
                </a:solidFill>
                <a:latin typeface="Helvetica Neue" panose="02000503000000020004" pitchFamily="2"/>
                <a:cs typeface="Helvetica Neue UltraLight"/>
              </a:rPr>
              <a:t>pour 1,7 Md€ d’encours</a:t>
            </a:r>
            <a:endParaRPr lang="fr-FR" sz="1400" b="1" dirty="0">
              <a:solidFill>
                <a:srgbClr val="FFFFFF"/>
              </a:solidFill>
              <a:latin typeface="Helvetica Neue" panose="02000503000000020004" pitchFamily="2"/>
              <a:cs typeface="Helvetica Neue UltraLight"/>
            </a:endParaRPr>
          </a:p>
        </p:txBody>
      </p:sp>
      <p:sp>
        <p:nvSpPr>
          <p:cNvPr id="18" name="Text Box 125"/>
          <p:cNvSpPr txBox="1">
            <a:spLocks noChangeArrowheads="1"/>
          </p:cNvSpPr>
          <p:nvPr/>
        </p:nvSpPr>
        <p:spPr bwMode="auto">
          <a:xfrm>
            <a:off x="5508104" y="5899666"/>
            <a:ext cx="33843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Des contrats dans l’attente d’une adaptation au contexte économique et réglementaire</a:t>
            </a:r>
            <a:endParaRPr lang="fr-FR" sz="12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21" name="Flèche droite 20"/>
          <p:cNvSpPr/>
          <p:nvPr/>
        </p:nvSpPr>
        <p:spPr>
          <a:xfrm>
            <a:off x="3851920" y="2371357"/>
            <a:ext cx="752559" cy="367369"/>
          </a:xfrm>
          <a:prstGeom prst="rightArrow">
            <a:avLst/>
          </a:prstGeom>
          <a:solidFill>
            <a:srgbClr val="4F81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1" name="Graphique 10"/>
          <p:cNvGraphicFramePr/>
          <p:nvPr>
            <p:extLst>
              <p:ext uri="{D42A27DB-BD31-4B8C-83A1-F6EECF244321}">
                <p14:modId xmlns:p14="http://schemas.microsoft.com/office/powerpoint/2010/main" val="2680263369"/>
              </p:ext>
            </p:extLst>
          </p:nvPr>
        </p:nvGraphicFramePr>
        <p:xfrm>
          <a:off x="1102191" y="4291424"/>
          <a:ext cx="2912799" cy="2040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701170" y="3647451"/>
            <a:ext cx="394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Helvetica Neue" panose="02000503000000020004" pitchFamily="2"/>
                <a:cs typeface="Helvetica Neue UltraLight"/>
              </a:rPr>
              <a:t>Part du marché de l’assurance vie </a:t>
            </a:r>
          </a:p>
          <a:p>
            <a:pPr algn="ctr"/>
            <a:r>
              <a:rPr lang="fr-FR" sz="1200" b="1" dirty="0">
                <a:latin typeface="Helvetica Neue" panose="02000503000000020004" pitchFamily="2"/>
                <a:cs typeface="Helvetica Neue UltraLight"/>
              </a:rPr>
              <a:t>des sociétés commercialisant </a:t>
            </a:r>
            <a:r>
              <a:rPr lang="fr-FR" sz="1200" b="1" dirty="0" smtClean="0">
                <a:latin typeface="Helvetica Neue" panose="02000503000000020004" pitchFamily="2"/>
                <a:cs typeface="Helvetica Neue UltraLight"/>
              </a:rPr>
              <a:t>des contrats </a:t>
            </a:r>
          </a:p>
          <a:p>
            <a:pPr algn="ctr"/>
            <a:r>
              <a:rPr lang="fr-FR" sz="1200" b="1" dirty="0" smtClean="0">
                <a:latin typeface="Helvetica Neue" panose="02000503000000020004" pitchFamily="2"/>
                <a:cs typeface="Helvetica Neue UltraLight"/>
              </a:rPr>
              <a:t>vie génération fin </a:t>
            </a:r>
            <a:r>
              <a:rPr lang="fr-FR" sz="1200" b="1" dirty="0">
                <a:latin typeface="Helvetica Neue" panose="02000503000000020004" pitchFamily="2"/>
                <a:cs typeface="Helvetica Neue UltraLight"/>
              </a:rPr>
              <a:t>2015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436096" y="4825653"/>
            <a:ext cx="2358663" cy="523220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FFFFFF"/>
                </a:solidFill>
                <a:latin typeface="Helvetica Neue" panose="02000503000000020004" pitchFamily="2"/>
                <a:cs typeface="Helvetica Neue UltraLight"/>
              </a:rPr>
              <a:t>Fin </a:t>
            </a:r>
            <a:r>
              <a:rPr lang="fr-FR" sz="1400" b="1" dirty="0" smtClean="0">
                <a:solidFill>
                  <a:srgbClr val="FFFFFF"/>
                </a:solidFill>
                <a:latin typeface="Helvetica Neue" panose="02000503000000020004" pitchFamily="2"/>
                <a:cs typeface="Helvetica Neue UltraLight"/>
              </a:rPr>
              <a:t>2015 : 2 100 contrats </a:t>
            </a:r>
          </a:p>
          <a:p>
            <a:pPr algn="ctr"/>
            <a:r>
              <a:rPr lang="fr-FR" sz="1400" b="1" dirty="0" smtClean="0">
                <a:solidFill>
                  <a:srgbClr val="FFFFFF"/>
                </a:solidFill>
                <a:latin typeface="Helvetica Neue" panose="02000503000000020004" pitchFamily="2"/>
                <a:cs typeface="Helvetica Neue UltraLight"/>
              </a:rPr>
              <a:t>pour 311 </a:t>
            </a:r>
            <a:r>
              <a:rPr lang="fr-FR" sz="1400" b="1" dirty="0">
                <a:solidFill>
                  <a:srgbClr val="FFFFFF"/>
                </a:solidFill>
                <a:latin typeface="Helvetica Neue" panose="02000503000000020004" pitchFamily="2"/>
                <a:cs typeface="Helvetica Neue UltraLight"/>
              </a:rPr>
              <a:t>M€ d’encours</a:t>
            </a:r>
          </a:p>
        </p:txBody>
      </p:sp>
      <p:sp>
        <p:nvSpPr>
          <p:cNvPr id="17" name="Flèche droite 16"/>
          <p:cNvSpPr/>
          <p:nvPr/>
        </p:nvSpPr>
        <p:spPr>
          <a:xfrm>
            <a:off x="3851920" y="5165188"/>
            <a:ext cx="752559" cy="367369"/>
          </a:xfrm>
          <a:prstGeom prst="rightArrow">
            <a:avLst/>
          </a:prstGeom>
          <a:solidFill>
            <a:srgbClr val="4F81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9" name="Graphique 18"/>
          <p:cNvGraphicFramePr/>
          <p:nvPr>
            <p:extLst>
              <p:ext uri="{D42A27DB-BD31-4B8C-83A1-F6EECF244321}">
                <p14:modId xmlns:p14="http://schemas.microsoft.com/office/powerpoint/2010/main" val="1310224011"/>
              </p:ext>
            </p:extLst>
          </p:nvPr>
        </p:nvGraphicFramePr>
        <p:xfrm>
          <a:off x="1028345" y="1622561"/>
          <a:ext cx="2912799" cy="2040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7975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Espace réservé du texte 3"/>
          <p:cNvSpPr txBox="1">
            <a:spLocks/>
          </p:cNvSpPr>
          <p:nvPr/>
        </p:nvSpPr>
        <p:spPr bwMode="auto">
          <a:xfrm>
            <a:off x="1691680" y="332656"/>
            <a:ext cx="7056784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Cotisations des contrats collectifs </a:t>
            </a:r>
          </a:p>
          <a:p>
            <a:pPr marL="342900" indent="-342900">
              <a:spcBef>
                <a:spcPct val="20000"/>
              </a:spcBef>
            </a:pP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 </a:t>
            </a:r>
            <a:r>
              <a:rPr lang="fr-FR" altLang="ja-JP" sz="12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Vrinda" pitchFamily="2" charset="0"/>
              </a:rPr>
              <a:t>(affaires directes, Md€)</a:t>
            </a:r>
            <a:endParaRPr lang="fr-FR" altLang="ja-JP" sz="12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2" name="Arrondir un rectangle avec un coin du même côté 21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5883424"/>
              </p:ext>
            </p:extLst>
          </p:nvPr>
        </p:nvGraphicFramePr>
        <p:xfrm>
          <a:off x="1579308" y="1412776"/>
          <a:ext cx="4680520" cy="4120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5478007" y="5949280"/>
            <a:ext cx="3977504" cy="504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Des cotisations stables depuis 3 ans</a:t>
            </a:r>
            <a:endParaRPr lang="fr-FR" sz="1200" b="1" dirty="0">
              <a:solidFill>
                <a:srgbClr val="00206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621181" y="1877329"/>
            <a:ext cx="936104" cy="3600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1200" b="1" dirty="0" smtClean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11,2</a:t>
            </a:r>
            <a:endParaRPr lang="fr-FR" sz="1200" b="1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444300" y="1609010"/>
            <a:ext cx="936104" cy="370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1200" b="1" dirty="0" smtClean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12,6</a:t>
            </a:r>
            <a:endParaRPr lang="fr-FR" sz="1200" b="1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517706" y="1432887"/>
            <a:ext cx="936104" cy="3600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1200" b="1" dirty="0" smtClean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13,2</a:t>
            </a:r>
            <a:endParaRPr lang="fr-FR" sz="1200" b="1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5326018" y="1697309"/>
            <a:ext cx="936104" cy="3600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1200" b="1" dirty="0" smtClean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12,5</a:t>
            </a:r>
            <a:endParaRPr lang="fr-FR" sz="1200" b="1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Espace réservé du texte 2"/>
          <p:cNvSpPr txBox="1">
            <a:spLocks/>
          </p:cNvSpPr>
          <p:nvPr/>
        </p:nvSpPr>
        <p:spPr bwMode="auto">
          <a:xfrm>
            <a:off x="4341835" y="4965291"/>
            <a:ext cx="103958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- 2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13" name="Espace réservé du texte 2"/>
          <p:cNvSpPr txBox="1">
            <a:spLocks/>
          </p:cNvSpPr>
          <p:nvPr/>
        </p:nvSpPr>
        <p:spPr bwMode="auto">
          <a:xfrm>
            <a:off x="3440277" y="4956475"/>
            <a:ext cx="103958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- 8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14" name="Espace réservé du texte 2"/>
          <p:cNvSpPr txBox="1">
            <a:spLocks/>
          </p:cNvSpPr>
          <p:nvPr/>
        </p:nvSpPr>
        <p:spPr bwMode="auto">
          <a:xfrm>
            <a:off x="2538719" y="4956475"/>
            <a:ext cx="103958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+ 18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15" name="Espace réservé du texte 2"/>
          <p:cNvSpPr txBox="1">
            <a:spLocks/>
          </p:cNvSpPr>
          <p:nvPr/>
        </p:nvSpPr>
        <p:spPr bwMode="auto">
          <a:xfrm>
            <a:off x="1573620" y="4971028"/>
            <a:ext cx="103958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-</a:t>
            </a: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 5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19" name="Espace réservé du texte 2"/>
          <p:cNvSpPr txBox="1">
            <a:spLocks/>
          </p:cNvSpPr>
          <p:nvPr/>
        </p:nvSpPr>
        <p:spPr bwMode="auto">
          <a:xfrm>
            <a:off x="5168907" y="4974107"/>
            <a:ext cx="103958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fr-FR" sz="1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+ 1 </a:t>
            </a:r>
            <a:r>
              <a:rPr lang="fr-FR" sz="10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%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389914" y="1687378"/>
            <a:ext cx="936104" cy="370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1200" b="1" dirty="0" smtClean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12,4</a:t>
            </a:r>
            <a:endParaRPr lang="fr-FR" sz="1200" b="1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" name="Espace réservé du texte 2"/>
          <p:cNvSpPr txBox="1">
            <a:spLocks/>
          </p:cNvSpPr>
          <p:nvPr/>
        </p:nvSpPr>
        <p:spPr bwMode="auto">
          <a:xfrm>
            <a:off x="2679425" y="5327401"/>
            <a:ext cx="900670" cy="28568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fr-FR" sz="1000" b="1" dirty="0" smtClean="0">
                <a:latin typeface="Verdana" pitchFamily="34" charset="0"/>
                <a:cs typeface="Arial" charset="0"/>
              </a:rPr>
              <a:t>Retraite</a:t>
            </a:r>
          </a:p>
        </p:txBody>
      </p:sp>
      <p:sp>
        <p:nvSpPr>
          <p:cNvPr id="21" name="Espace réservé du texte 2"/>
          <p:cNvSpPr txBox="1">
            <a:spLocks/>
          </p:cNvSpPr>
          <p:nvPr/>
        </p:nvSpPr>
        <p:spPr bwMode="auto">
          <a:xfrm>
            <a:off x="4004291" y="5323307"/>
            <a:ext cx="855741" cy="2897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fr-FR" sz="1000" b="1" dirty="0" smtClean="0">
                <a:latin typeface="Verdana" pitchFamily="34" charset="0"/>
                <a:cs typeface="Arial" charset="0"/>
              </a:rPr>
              <a:t>Décès</a:t>
            </a:r>
          </a:p>
        </p:txBody>
      </p:sp>
    </p:spTree>
    <p:extLst>
      <p:ext uri="{BB962C8B-B14F-4D97-AF65-F5344CB8AC3E}">
        <p14:creationId xmlns:p14="http://schemas.microsoft.com/office/powerpoint/2010/main" val="27454308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Espace réservé du texte 3"/>
          <p:cNvSpPr txBox="1">
            <a:spLocks/>
          </p:cNvSpPr>
          <p:nvPr/>
        </p:nvSpPr>
        <p:spPr bwMode="auto">
          <a:xfrm>
            <a:off x="1667946" y="328012"/>
            <a:ext cx="7056784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L’encours de la retraite supplémentaire* </a:t>
            </a: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(en Md€)</a:t>
            </a:r>
            <a:endParaRPr lang="fr-FR" altLang="ja-JP" sz="12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2" name="Arrondir un rectangle avec un coin du même côté 21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Graphique 15"/>
          <p:cNvGraphicFramePr/>
          <p:nvPr>
            <p:extLst>
              <p:ext uri="{D42A27DB-BD31-4B8C-83A1-F6EECF244321}">
                <p14:modId xmlns:p14="http://schemas.microsoft.com/office/powerpoint/2010/main" val="991377516"/>
              </p:ext>
            </p:extLst>
          </p:nvPr>
        </p:nvGraphicFramePr>
        <p:xfrm>
          <a:off x="1259632" y="1678903"/>
          <a:ext cx="6480415" cy="4153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 Box 125"/>
          <p:cNvSpPr txBox="1">
            <a:spLocks noChangeArrowheads="1"/>
          </p:cNvSpPr>
          <p:nvPr/>
        </p:nvSpPr>
        <p:spPr bwMode="auto">
          <a:xfrm>
            <a:off x="5508104" y="5899666"/>
            <a:ext cx="34563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185,1 Md€ gérées par les organismes d’assurances en 2013</a:t>
            </a:r>
            <a:endParaRPr lang="fr-FR" sz="12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19" name="Text Box 125"/>
          <p:cNvSpPr txBox="1">
            <a:spLocks noChangeArrowheads="1"/>
          </p:cNvSpPr>
          <p:nvPr/>
        </p:nvSpPr>
        <p:spPr bwMode="auto">
          <a:xfrm>
            <a:off x="3570472" y="951538"/>
            <a:ext cx="13508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00B050"/>
                </a:solidFill>
                <a:latin typeface="Verdana" pitchFamily="34" charset="0"/>
              </a:rPr>
              <a:t>Madelin  </a:t>
            </a:r>
          </a:p>
          <a:p>
            <a:pPr algn="ctr"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00B050"/>
                </a:solidFill>
                <a:latin typeface="Verdana" pitchFamily="34" charset="0"/>
              </a:rPr>
              <a:t>« agricoles »</a:t>
            </a:r>
          </a:p>
          <a:p>
            <a:pPr algn="ctr"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00B050"/>
                </a:solidFill>
                <a:latin typeface="Verdana" pitchFamily="34" charset="0"/>
              </a:rPr>
              <a:t>(4,4)</a:t>
            </a:r>
            <a:endParaRPr lang="fr-FR" sz="1200" dirty="0">
              <a:solidFill>
                <a:srgbClr val="00B050"/>
              </a:solidFill>
              <a:latin typeface="Verdana" pitchFamily="34" charset="0"/>
            </a:endParaRPr>
          </a:p>
        </p:txBody>
      </p:sp>
      <p:sp>
        <p:nvSpPr>
          <p:cNvPr id="29" name="Text Box 125"/>
          <p:cNvSpPr txBox="1">
            <a:spLocks noChangeArrowheads="1"/>
          </p:cNvSpPr>
          <p:nvPr/>
        </p:nvSpPr>
        <p:spPr bwMode="auto">
          <a:xfrm>
            <a:off x="6285448" y="4468433"/>
            <a:ext cx="10801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Article 39</a:t>
            </a:r>
          </a:p>
          <a:p>
            <a:pPr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(37,2)</a:t>
            </a:r>
            <a:endParaRPr lang="fr-FR" sz="12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33" name="Text Box 125"/>
          <p:cNvSpPr txBox="1">
            <a:spLocks noChangeArrowheads="1"/>
          </p:cNvSpPr>
          <p:nvPr/>
        </p:nvSpPr>
        <p:spPr bwMode="auto">
          <a:xfrm>
            <a:off x="4548266" y="5360552"/>
            <a:ext cx="10801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Article 82</a:t>
            </a:r>
          </a:p>
          <a:p>
            <a:pPr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(4,0)</a:t>
            </a:r>
            <a:endParaRPr lang="fr-FR" sz="12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34" name="Text Box 125"/>
          <p:cNvSpPr txBox="1">
            <a:spLocks noChangeArrowheads="1"/>
          </p:cNvSpPr>
          <p:nvPr/>
        </p:nvSpPr>
        <p:spPr bwMode="auto">
          <a:xfrm>
            <a:off x="2516003" y="1771510"/>
            <a:ext cx="959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92D050"/>
                </a:solidFill>
                <a:latin typeface="Verdana" pitchFamily="34" charset="0"/>
              </a:rPr>
              <a:t>Madelin</a:t>
            </a:r>
          </a:p>
          <a:p>
            <a:pPr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92D050"/>
                </a:solidFill>
                <a:latin typeface="Verdana" pitchFamily="34" charset="0"/>
              </a:rPr>
              <a:t>(31,2)</a:t>
            </a:r>
            <a:endParaRPr lang="fr-FR" sz="1200" dirty="0">
              <a:solidFill>
                <a:srgbClr val="92D050"/>
              </a:solidFill>
              <a:latin typeface="Verdana" pitchFamily="34" charset="0"/>
            </a:endParaRPr>
          </a:p>
        </p:txBody>
      </p:sp>
      <p:sp>
        <p:nvSpPr>
          <p:cNvPr id="35" name="Text Box 125"/>
          <p:cNvSpPr txBox="1">
            <a:spLocks noChangeArrowheads="1"/>
          </p:cNvSpPr>
          <p:nvPr/>
        </p:nvSpPr>
        <p:spPr bwMode="auto">
          <a:xfrm>
            <a:off x="1259632" y="2784891"/>
            <a:ext cx="16079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Autres produits</a:t>
            </a:r>
          </a:p>
          <a:p>
            <a:pPr algn="ctr"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(5,6)</a:t>
            </a:r>
            <a:endParaRPr lang="fr-FR" sz="12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36" name="Text Box 125"/>
          <p:cNvSpPr txBox="1">
            <a:spLocks noChangeArrowheads="1"/>
          </p:cNvSpPr>
          <p:nvPr/>
        </p:nvSpPr>
        <p:spPr bwMode="auto">
          <a:xfrm>
            <a:off x="1569296" y="4509120"/>
            <a:ext cx="16092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PER (article 83)</a:t>
            </a:r>
          </a:p>
          <a:p>
            <a:pPr algn="ctr"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(53,5)</a:t>
            </a:r>
            <a:endParaRPr lang="fr-FR" sz="12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37" name="Text Box 125"/>
          <p:cNvSpPr txBox="1">
            <a:spLocks noChangeArrowheads="1"/>
          </p:cNvSpPr>
          <p:nvPr/>
        </p:nvSpPr>
        <p:spPr bwMode="auto">
          <a:xfrm>
            <a:off x="194892" y="1171597"/>
            <a:ext cx="274465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fr-FR" sz="2000" b="1" dirty="0" smtClean="0">
                <a:solidFill>
                  <a:srgbClr val="00B050"/>
                </a:solidFill>
                <a:latin typeface="Verdana" pitchFamily="34" charset="0"/>
              </a:rPr>
              <a:t>Professionnels 35,6</a:t>
            </a:r>
            <a:endParaRPr lang="fr-FR" sz="2000" dirty="0">
              <a:solidFill>
                <a:srgbClr val="00B050"/>
              </a:solidFill>
              <a:latin typeface="Verdana" pitchFamily="34" charset="0"/>
            </a:endParaRPr>
          </a:p>
        </p:txBody>
      </p:sp>
      <p:sp>
        <p:nvSpPr>
          <p:cNvPr id="38" name="Text Box 125"/>
          <p:cNvSpPr txBox="1">
            <a:spLocks noChangeArrowheads="1"/>
          </p:cNvSpPr>
          <p:nvPr/>
        </p:nvSpPr>
        <p:spPr bwMode="auto">
          <a:xfrm>
            <a:off x="789603" y="5360552"/>
            <a:ext cx="22322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</a:rPr>
              <a:t>Entreprises </a:t>
            </a:r>
          </a:p>
          <a:p>
            <a:pPr algn="ctr">
              <a:spcAft>
                <a:spcPts val="0"/>
              </a:spcAft>
              <a:defRPr/>
            </a:pP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</a:rPr>
              <a:t>108,9</a:t>
            </a:r>
            <a:endParaRPr lang="fr-FR" sz="20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39" name="Text Box 125"/>
          <p:cNvSpPr txBox="1">
            <a:spLocks noChangeArrowheads="1"/>
          </p:cNvSpPr>
          <p:nvPr/>
        </p:nvSpPr>
        <p:spPr bwMode="auto">
          <a:xfrm>
            <a:off x="6497914" y="3191934"/>
            <a:ext cx="10264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PERCO** (8,6)</a:t>
            </a:r>
            <a:endParaRPr lang="fr-FR" sz="12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15" name="Text Box 125"/>
          <p:cNvSpPr txBox="1">
            <a:spLocks noChangeArrowheads="1"/>
          </p:cNvSpPr>
          <p:nvPr/>
        </p:nvSpPr>
        <p:spPr bwMode="auto">
          <a:xfrm>
            <a:off x="4747968" y="1189394"/>
            <a:ext cx="8640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accent2"/>
                </a:solidFill>
                <a:latin typeface="Verdana" pitchFamily="34" charset="0"/>
              </a:rPr>
              <a:t>PERP (10,6)</a:t>
            </a:r>
            <a:endParaRPr lang="fr-FR" sz="1200" dirty="0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17" name="Text Box 125"/>
          <p:cNvSpPr txBox="1">
            <a:spLocks noChangeArrowheads="1"/>
          </p:cNvSpPr>
          <p:nvPr/>
        </p:nvSpPr>
        <p:spPr bwMode="auto">
          <a:xfrm>
            <a:off x="5686004" y="1665095"/>
            <a:ext cx="20607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accent2"/>
                </a:solidFill>
                <a:latin typeface="Verdana" pitchFamily="34" charset="0"/>
              </a:rPr>
              <a:t>Fonctionnaires (PREFON et autres) (22,8)</a:t>
            </a:r>
            <a:endParaRPr lang="fr-FR" sz="1200" dirty="0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20" name="Text Box 125"/>
          <p:cNvSpPr txBox="1">
            <a:spLocks noChangeArrowheads="1"/>
          </p:cNvSpPr>
          <p:nvPr/>
        </p:nvSpPr>
        <p:spPr bwMode="auto">
          <a:xfrm>
            <a:off x="6487807" y="2519588"/>
            <a:ext cx="9001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accent2"/>
                </a:solidFill>
                <a:latin typeface="Verdana" pitchFamily="34" charset="0"/>
              </a:rPr>
              <a:t>Autres produits(7,2)</a:t>
            </a:r>
            <a:endParaRPr lang="fr-FR" sz="1200" dirty="0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21" name="Text Box 125"/>
          <p:cNvSpPr txBox="1">
            <a:spLocks noChangeArrowheads="1"/>
          </p:cNvSpPr>
          <p:nvPr/>
        </p:nvSpPr>
        <p:spPr bwMode="auto">
          <a:xfrm>
            <a:off x="6302828" y="920761"/>
            <a:ext cx="22322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fr-FR" sz="2000" b="1" dirty="0" smtClean="0">
                <a:solidFill>
                  <a:schemeClr val="accent2"/>
                </a:solidFill>
                <a:latin typeface="Verdana" pitchFamily="34" charset="0"/>
              </a:rPr>
              <a:t>Particuliers </a:t>
            </a:r>
          </a:p>
          <a:p>
            <a:pPr algn="ctr">
              <a:spcAft>
                <a:spcPts val="0"/>
              </a:spcAft>
              <a:defRPr/>
            </a:pPr>
            <a:r>
              <a:rPr lang="fr-FR" sz="2000" b="1" dirty="0" smtClean="0">
                <a:solidFill>
                  <a:schemeClr val="accent2"/>
                </a:solidFill>
                <a:latin typeface="Verdana" pitchFamily="34" charset="0"/>
              </a:rPr>
              <a:t>40,6</a:t>
            </a:r>
            <a:endParaRPr lang="fr-FR" sz="2000" dirty="0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16295" y="6130498"/>
            <a:ext cx="42522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defTabSz="762000">
              <a:lnSpc>
                <a:spcPct val="90000"/>
              </a:lnSpc>
              <a:spcBef>
                <a:spcPct val="20000"/>
              </a:spcBef>
              <a:buClr>
                <a:srgbClr val="92D050"/>
              </a:buClr>
              <a:buSzPct val="150000"/>
            </a:pPr>
            <a:r>
              <a:rPr lang="fr-FR" sz="800" dirty="0" smtClean="0">
                <a:latin typeface="Verdana" pitchFamily="34" charset="0"/>
                <a:cs typeface="Arial" charset="0"/>
              </a:rPr>
              <a:t>* Source DREES (assurances, mutuelles et IP)</a:t>
            </a:r>
          </a:p>
          <a:p>
            <a:pPr defTabSz="762000">
              <a:lnSpc>
                <a:spcPct val="90000"/>
              </a:lnSpc>
              <a:spcBef>
                <a:spcPct val="20000"/>
              </a:spcBef>
              <a:buClr>
                <a:srgbClr val="92D050"/>
              </a:buClr>
              <a:buSzPct val="150000"/>
            </a:pPr>
            <a:r>
              <a:rPr lang="fr-FR" sz="800" dirty="0" smtClean="0">
                <a:latin typeface="Verdana" pitchFamily="34" charset="0"/>
                <a:cs typeface="Arial" charset="0"/>
              </a:rPr>
              <a:t>** le PERCO n’est pas un produit d’assurance et prévoit une sortie en capital</a:t>
            </a:r>
            <a:endParaRPr lang="fr-FR" sz="800" dirty="0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5224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60000">
                <a:srgbClr val="F0F5FA"/>
              </a:gs>
              <a:gs pos="11000">
                <a:schemeClr val="bg1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52" name="Titre 1"/>
          <p:cNvSpPr>
            <a:spLocks noGrp="1"/>
          </p:cNvSpPr>
          <p:nvPr>
            <p:ph type="ctrTitle" idx="4294967295"/>
          </p:nvPr>
        </p:nvSpPr>
        <p:spPr>
          <a:xfrm>
            <a:off x="1619672" y="1412776"/>
            <a:ext cx="7524328" cy="648072"/>
          </a:xfrm>
          <a:prstGeom prst="rect">
            <a:avLst/>
          </a:prstGeom>
        </p:spPr>
        <p:txBody>
          <a:bodyPr/>
          <a:lstStyle/>
          <a:p>
            <a:pPr algn="l" eaLnBrk="1" hangingPunct="1">
              <a:defRPr/>
            </a:pPr>
            <a:r>
              <a:rPr lang="fr-FR" sz="2400" b="1" dirty="0" smtClean="0">
                <a:solidFill>
                  <a:schemeClr val="tx2"/>
                </a:solidFill>
                <a:latin typeface="Verdana" pitchFamily="34" charset="0"/>
                <a:cs typeface="Vrinda" pitchFamily="2" charset="0"/>
              </a:rPr>
              <a:t>ASSURANCE DOMMAGES CORPORELS (Santé, Incapacité-invalidité, dépendance)</a:t>
            </a:r>
          </a:p>
        </p:txBody>
      </p:sp>
      <p:sp>
        <p:nvSpPr>
          <p:cNvPr id="10" name="Arrondir un rectangle avec un coin du même côté 9"/>
          <p:cNvSpPr/>
          <p:nvPr/>
        </p:nvSpPr>
        <p:spPr>
          <a:xfrm rot="5400000">
            <a:off x="449796" y="890972"/>
            <a:ext cx="648072" cy="1547664"/>
          </a:xfrm>
          <a:prstGeom prst="round2Same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lang="fr-FR" sz="12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LOGO-AF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5373216"/>
            <a:ext cx="2687320" cy="1094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0" y="6309320"/>
            <a:ext cx="6300192" cy="54868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r>
              <a:rPr lang="fr-FR" sz="12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AFA, mars 2016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051720" y="5589240"/>
            <a:ext cx="4968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Source :  Commission des comptes de la Sécurité sociale et PLFSS</a:t>
            </a:r>
            <a:endParaRPr lang="fr-FR" sz="1100" i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</a:endParaRPr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2639445"/>
              </p:ext>
            </p:extLst>
          </p:nvPr>
        </p:nvGraphicFramePr>
        <p:xfrm>
          <a:off x="2267744" y="1556792"/>
          <a:ext cx="4968552" cy="3429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1691678" y="188640"/>
            <a:ext cx="72728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  <a:cs typeface="Vrinda" pitchFamily="2" charset="0"/>
              </a:rPr>
              <a:t>Solde de la branche maladie du régime général </a:t>
            </a:r>
          </a:p>
          <a:p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(Md€)</a:t>
            </a:r>
            <a:endParaRPr lang="fr-FR" sz="1200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11" name="Arrondir un rectangle avec un coin du même côté 10"/>
          <p:cNvSpPr/>
          <p:nvPr/>
        </p:nvSpPr>
        <p:spPr>
          <a:xfrm rot="5400000">
            <a:off x="450056" y="-260698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oneTexte 11"/>
          <p:cNvSpPr txBox="1">
            <a:spLocks noChangeArrowheads="1"/>
          </p:cNvSpPr>
          <p:nvPr/>
        </p:nvSpPr>
        <p:spPr bwMode="auto">
          <a:xfrm>
            <a:off x="5724128" y="6021288"/>
            <a:ext cx="32403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-457200">
              <a:spcAft>
                <a:spcPts val="1000"/>
              </a:spcAft>
              <a:buClr>
                <a:srgbClr val="66B134"/>
              </a:buClr>
              <a:buSzPct val="120000"/>
            </a:pPr>
            <a:r>
              <a:rPr lang="fr-FR" altLang="ja-JP" sz="1200" b="1" dirty="0" smtClean="0">
                <a:solidFill>
                  <a:srgbClr val="002060"/>
                </a:solidFill>
                <a:latin typeface="Verdana" pitchFamily="34" charset="0"/>
              </a:rPr>
              <a:t>Un déficit de 10 Mds € en 2016</a:t>
            </a:r>
            <a:endParaRPr lang="fr-FR" altLang="ja-JP" sz="1200" b="1" dirty="0">
              <a:solidFill>
                <a:srgbClr val="00206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58" name="Text Box 125"/>
          <p:cNvSpPr txBox="1">
            <a:spLocks noChangeArrowheads="1"/>
          </p:cNvSpPr>
          <p:nvPr/>
        </p:nvSpPr>
        <p:spPr bwMode="auto">
          <a:xfrm>
            <a:off x="1691680" y="476672"/>
            <a:ext cx="66247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L’assurance française en 2015</a:t>
            </a:r>
            <a:endParaRPr lang="fr-FR" sz="2000" dirty="0">
              <a:solidFill>
                <a:schemeClr val="tx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10" name="Arrondir un rectangle avec un coin du même côté 9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369190"/>
              </p:ext>
            </p:extLst>
          </p:nvPr>
        </p:nvGraphicFramePr>
        <p:xfrm>
          <a:off x="1187624" y="2276872"/>
          <a:ext cx="6552727" cy="142378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816424"/>
                <a:gridCol w="738315"/>
                <a:gridCol w="917869"/>
                <a:gridCol w="1080119"/>
              </a:tblGrid>
              <a:tr h="527327">
                <a:tc>
                  <a:txBody>
                    <a:bodyPr/>
                    <a:lstStyle/>
                    <a:p>
                      <a:pPr algn="ctr"/>
                      <a:r>
                        <a:rPr lang="fr-FR" sz="1200" cap="none" dirty="0" smtClean="0">
                          <a:latin typeface="Verdana" pitchFamily="34" charset="0"/>
                        </a:rPr>
                        <a:t>Affaires directes</a:t>
                      </a:r>
                    </a:p>
                    <a:p>
                      <a:pPr algn="ctr"/>
                      <a:r>
                        <a:rPr lang="fr-FR" sz="1200" cap="none" dirty="0" smtClean="0">
                          <a:latin typeface="Verdana" pitchFamily="34" charset="0"/>
                        </a:rPr>
                        <a:t>(Md€)</a:t>
                      </a:r>
                      <a:endParaRPr lang="fr-FR" sz="1200" cap="small" dirty="0" smtClean="0">
                        <a:latin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cap="none" baseline="0" dirty="0" smtClean="0">
                          <a:latin typeface="Verdana" pitchFamily="34" charset="0"/>
                        </a:rPr>
                        <a:t>2014 </a:t>
                      </a:r>
                      <a:endParaRPr lang="fr-FR" sz="1200" cap="none" baseline="0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cap="small" dirty="0" smtClean="0">
                          <a:latin typeface="Verdana" pitchFamily="34" charset="0"/>
                        </a:rPr>
                        <a:t>2015</a:t>
                      </a:r>
                      <a:r>
                        <a:rPr lang="fr-FR" sz="1200" cap="small" baseline="0" dirty="0" smtClean="0">
                          <a:latin typeface="Verdana" pitchFamily="34" charset="0"/>
                        </a:rPr>
                        <a:t>(</a:t>
                      </a:r>
                      <a:r>
                        <a:rPr lang="fr-FR" sz="1200" cap="none" baseline="0" dirty="0" smtClean="0">
                          <a:latin typeface="Verdana" pitchFamily="34" charset="0"/>
                        </a:rPr>
                        <a:t>e</a:t>
                      </a:r>
                      <a:r>
                        <a:rPr lang="fr-FR" sz="1200" cap="small" baseline="0" dirty="0" smtClean="0">
                          <a:latin typeface="Verdana" pitchFamily="34" charset="0"/>
                        </a:rPr>
                        <a:t>)</a:t>
                      </a:r>
                      <a:endParaRPr lang="fr-FR" sz="1200" cap="small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cap="none" dirty="0" smtClean="0">
                          <a:latin typeface="Verdana" pitchFamily="34" charset="0"/>
                        </a:rPr>
                        <a:t>Variation</a:t>
                      </a:r>
                      <a:endParaRPr lang="fr-FR" sz="1200" cap="small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8819">
                <a:tc>
                  <a:txBody>
                    <a:bodyPr/>
                    <a:lstStyle/>
                    <a:p>
                      <a:pPr algn="l"/>
                      <a:r>
                        <a:rPr lang="fr-FR" sz="1200" b="1" cap="none" dirty="0" smtClean="0">
                          <a:latin typeface="Verdana" pitchFamily="34" charset="0"/>
                        </a:rPr>
                        <a:t>Cotisations</a:t>
                      </a:r>
                      <a:endParaRPr lang="fr-FR" sz="12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41338" algn="dec"/>
                        </a:tabLst>
                      </a:pPr>
                      <a:r>
                        <a:rPr lang="fr-FR" sz="1200" b="1" cap="none" dirty="0" smtClean="0">
                          <a:latin typeface="Verdana" pitchFamily="34" charset="0"/>
                          <a:cs typeface="Arial" pitchFamily="34" charset="0"/>
                        </a:rPr>
                        <a:t>200,3</a:t>
                      </a:r>
                      <a:endParaRPr lang="fr-FR" sz="12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627063" algn="r"/>
                        </a:tabLst>
                      </a:pPr>
                      <a:r>
                        <a:rPr lang="fr-FR" sz="1200" b="1" cap="none" dirty="0" smtClean="0">
                          <a:latin typeface="Verdana" pitchFamily="34" charset="0"/>
                          <a:cs typeface="Arial" pitchFamily="34" charset="0"/>
                        </a:rPr>
                        <a:t>208,0</a:t>
                      </a:r>
                      <a:endParaRPr lang="fr-FR" sz="12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719138" algn="r"/>
                        </a:tabLst>
                      </a:pPr>
                      <a:r>
                        <a:rPr lang="fr-FR" sz="1200" b="1" cap="none" dirty="0" smtClean="0">
                          <a:latin typeface="Verdana" pitchFamily="34" charset="0"/>
                          <a:cs typeface="Arial" pitchFamily="34" charset="0"/>
                        </a:rPr>
                        <a:t>+ 3,9 %</a:t>
                      </a:r>
                      <a:endParaRPr lang="fr-FR" sz="12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8819">
                <a:tc>
                  <a:txBody>
                    <a:bodyPr/>
                    <a:lstStyle/>
                    <a:p>
                      <a:pPr algn="l"/>
                      <a:r>
                        <a:rPr lang="fr-FR" sz="1200" cap="none" dirty="0" smtClean="0">
                          <a:latin typeface="Verdana" pitchFamily="34" charset="0"/>
                        </a:rPr>
                        <a:t>  dont assurances de personnes</a:t>
                      </a:r>
                      <a:r>
                        <a:rPr lang="fr-FR" sz="1200" cap="none" baseline="0" dirty="0" smtClean="0">
                          <a:latin typeface="Verdana" pitchFamily="34" charset="0"/>
                        </a:rPr>
                        <a:t> </a:t>
                      </a:r>
                      <a:endParaRPr lang="fr-FR" sz="12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41338" algn="dec"/>
                        </a:tabLst>
                      </a:pPr>
                      <a:r>
                        <a:rPr lang="fr-FR" sz="1200" b="0" cap="none" dirty="0" smtClean="0">
                          <a:latin typeface="Verdana" pitchFamily="34" charset="0"/>
                          <a:cs typeface="Arial" pitchFamily="34" charset="0"/>
                        </a:rPr>
                        <a:t>149,1</a:t>
                      </a:r>
                      <a:endParaRPr lang="fr-FR" sz="12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627063" algn="r"/>
                        </a:tabLst>
                      </a:pPr>
                      <a:r>
                        <a:rPr lang="fr-FR" sz="1200" b="0" cap="none" dirty="0" smtClean="0">
                          <a:latin typeface="Verdana" pitchFamily="34" charset="0"/>
                          <a:cs typeface="Arial" pitchFamily="34" charset="0"/>
                        </a:rPr>
                        <a:t>156,1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719138" algn="r"/>
                        </a:tabLst>
                      </a:pPr>
                      <a:r>
                        <a:rPr lang="fr-FR" sz="1200" b="0" cap="none" dirty="0" smtClean="0">
                          <a:latin typeface="Verdana" pitchFamily="34" charset="0"/>
                          <a:cs typeface="Arial" pitchFamily="34" charset="0"/>
                        </a:rPr>
                        <a:t>+ 4,7 %</a:t>
                      </a:r>
                      <a:endParaRPr lang="fr-FR" sz="12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8819">
                <a:tc>
                  <a:txBody>
                    <a:bodyPr/>
                    <a:lstStyle/>
                    <a:p>
                      <a:pPr algn="l"/>
                      <a:r>
                        <a:rPr lang="fr-FR" sz="1200" cap="none" dirty="0" smtClean="0">
                          <a:latin typeface="Verdana" pitchFamily="34" charset="0"/>
                        </a:rPr>
                        <a:t>  dont assurances de biens et de responsabilité</a:t>
                      </a:r>
                      <a:endParaRPr lang="fr-FR" sz="12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41338" algn="dec"/>
                        </a:tabLst>
                      </a:pPr>
                      <a:r>
                        <a:rPr lang="fr-FR" sz="1200" b="0" cap="none" dirty="0" smtClean="0">
                          <a:latin typeface="Verdana" pitchFamily="34" charset="0"/>
                          <a:cs typeface="Arial" pitchFamily="34" charset="0"/>
                        </a:rPr>
                        <a:t>51,2</a:t>
                      </a:r>
                      <a:endParaRPr lang="fr-FR" sz="12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627063" algn="r"/>
                        </a:tabLst>
                      </a:pPr>
                      <a:r>
                        <a:rPr lang="fr-FR" sz="1200" b="0" cap="none" dirty="0" smtClean="0">
                          <a:latin typeface="Verdana" pitchFamily="34" charset="0"/>
                          <a:cs typeface="Arial" pitchFamily="34" charset="0"/>
                        </a:rPr>
                        <a:t>51,9</a:t>
                      </a:r>
                      <a:endParaRPr lang="fr-FR" sz="12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719138" algn="r"/>
                        </a:tabLst>
                      </a:pPr>
                      <a:r>
                        <a:rPr lang="fr-FR" sz="1200" b="0" cap="none" dirty="0" smtClean="0">
                          <a:latin typeface="Verdana" pitchFamily="34" charset="0"/>
                          <a:cs typeface="Arial" pitchFamily="34" charset="0"/>
                        </a:rPr>
                        <a:t>+ 1,5 %</a:t>
                      </a:r>
                      <a:endParaRPr lang="fr-FR" sz="12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ext Box 125"/>
          <p:cNvSpPr txBox="1">
            <a:spLocks noChangeArrowheads="1"/>
          </p:cNvSpPr>
          <p:nvPr/>
        </p:nvSpPr>
        <p:spPr bwMode="auto">
          <a:xfrm>
            <a:off x="5508104" y="5960289"/>
            <a:ext cx="40331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L’assurance : un secteur en croissance</a:t>
            </a:r>
            <a:endParaRPr lang="fr-FR" sz="1200" dirty="0">
              <a:solidFill>
                <a:schemeClr val="tx2">
                  <a:lumMod val="50000"/>
                </a:schemeClr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475651"/>
              </p:ext>
            </p:extLst>
          </p:nvPr>
        </p:nvGraphicFramePr>
        <p:xfrm>
          <a:off x="1547813" y="1412776"/>
          <a:ext cx="5256584" cy="3326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ZoneTexte 11"/>
          <p:cNvSpPr txBox="1">
            <a:spLocks noChangeArrowheads="1"/>
          </p:cNvSpPr>
          <p:nvPr/>
        </p:nvSpPr>
        <p:spPr bwMode="auto">
          <a:xfrm>
            <a:off x="5494492" y="5877272"/>
            <a:ext cx="35420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-457200">
              <a:spcAft>
                <a:spcPts val="1000"/>
              </a:spcAft>
              <a:buClr>
                <a:srgbClr val="66B134"/>
              </a:buClr>
              <a:buSzPct val="120000"/>
            </a:pPr>
            <a:r>
              <a:rPr lang="fr-FR" altLang="ja-JP" sz="1200" b="1" dirty="0" smtClean="0">
                <a:solidFill>
                  <a:srgbClr val="002060"/>
                </a:solidFill>
                <a:latin typeface="Verdana" pitchFamily="34" charset="0"/>
              </a:rPr>
              <a:t>Des dépenses de l'ONDAM en augmentation de moins de 2,5% depuis 5 ans</a:t>
            </a:r>
            <a:endParaRPr lang="fr-FR" altLang="ja-JP" sz="12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1691679" y="188640"/>
            <a:ext cx="59039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  <a:cs typeface="Vrinda" pitchFamily="2" charset="0"/>
              </a:rPr>
              <a:t>Dépenses de l'ONDAM  </a:t>
            </a:r>
          </a:p>
          <a:p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(Md€ et variation annuelle)</a:t>
            </a:r>
            <a:endParaRPr lang="fr-FR" sz="1200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17" name="Arrondir un rectangle avec un coin du même côté 16"/>
          <p:cNvSpPr/>
          <p:nvPr/>
        </p:nvSpPr>
        <p:spPr>
          <a:xfrm rot="5400000">
            <a:off x="450056" y="-260698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39552" y="5445224"/>
            <a:ext cx="5256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Source :  Commission des comptes de la Sécurité sociale et PLFSS</a:t>
            </a:r>
            <a:endParaRPr lang="fr-FR" sz="1100" i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996038"/>
              </p:ext>
            </p:extLst>
          </p:nvPr>
        </p:nvGraphicFramePr>
        <p:xfrm>
          <a:off x="1907704" y="1196752"/>
          <a:ext cx="5544616" cy="465487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312044"/>
                <a:gridCol w="1152452"/>
                <a:gridCol w="1080120"/>
              </a:tblGrid>
              <a:tr h="517199">
                <a:tc>
                  <a:txBody>
                    <a:bodyPr/>
                    <a:lstStyle/>
                    <a:p>
                      <a:pPr algn="ctr"/>
                      <a:r>
                        <a:rPr lang="fr-FR" sz="1400" cap="none" dirty="0" smtClean="0"/>
                        <a:t>Affaires directes</a:t>
                      </a:r>
                    </a:p>
                    <a:p>
                      <a:pPr algn="ctr"/>
                      <a:r>
                        <a:rPr lang="fr-FR" sz="1400" cap="none" dirty="0" smtClean="0"/>
                        <a:t>(Md€)</a:t>
                      </a:r>
                      <a:endParaRPr lang="fr-FR" sz="1400" cap="small" dirty="0" smtClean="0">
                        <a:latin typeface="Verdana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cap="none" baseline="0" dirty="0" smtClean="0"/>
                        <a:t>Cotisations</a:t>
                      </a:r>
                      <a:endParaRPr lang="fr-FR" sz="1400" cap="none" baseline="0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cap="small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4235">
                <a:tc>
                  <a:txBody>
                    <a:bodyPr/>
                    <a:lstStyle/>
                    <a:p>
                      <a:pPr algn="l"/>
                      <a:endParaRPr lang="fr-FR" sz="14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cap="none" dirty="0" smtClean="0"/>
                        <a:t>2015 (e)</a:t>
                      </a:r>
                      <a:endParaRPr lang="fr-FR" sz="1400" b="1" cap="none" dirty="0">
                        <a:solidFill>
                          <a:schemeClr val="bg1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cap="none" dirty="0" smtClean="0"/>
                        <a:t>Variation</a:t>
                      </a:r>
                      <a:endParaRPr lang="fr-FR" sz="1400" b="1" cap="none" dirty="0">
                        <a:solidFill>
                          <a:schemeClr val="bg1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4235">
                <a:tc>
                  <a:txBody>
                    <a:bodyPr/>
                    <a:lstStyle/>
                    <a:p>
                      <a:pPr algn="l"/>
                      <a:r>
                        <a:rPr lang="fr-FR" sz="1400" b="1" cap="none" dirty="0" smtClean="0"/>
                        <a:t>Soins de santé </a:t>
                      </a:r>
                      <a:endParaRPr lang="fr-FR" sz="14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b="1" cap="none" dirty="0" smtClean="0"/>
                        <a:t>11,0</a:t>
                      </a:r>
                      <a:endParaRPr lang="fr-FR" sz="14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b="1" cap="none" dirty="0" smtClean="0"/>
                        <a:t>+ 1,5 %</a:t>
                      </a:r>
                      <a:endParaRPr lang="fr-FR" sz="14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4235">
                <a:tc>
                  <a:txBody>
                    <a:bodyPr/>
                    <a:lstStyle/>
                    <a:p>
                      <a:pPr algn="l"/>
                      <a:r>
                        <a:rPr lang="fr-FR" sz="1400" cap="none" dirty="0" smtClean="0"/>
                        <a:t>  dont contrats à adhésion individuelle</a:t>
                      </a:r>
                      <a:r>
                        <a:rPr lang="fr-FR" sz="1400" cap="none" baseline="0" dirty="0" smtClean="0"/>
                        <a:t> 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cap="none" dirty="0" smtClean="0"/>
                        <a:t>6,1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b="1" cap="none" dirty="0" smtClean="0">
                          <a:solidFill>
                            <a:srgbClr val="FF0000"/>
                          </a:solidFill>
                        </a:rPr>
                        <a:t>- 1,7 </a:t>
                      </a:r>
                      <a:r>
                        <a:rPr lang="fr-FR" sz="1400" b="1" cap="none" baseline="0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fr-FR" sz="1400" b="1" cap="none" dirty="0">
                        <a:solidFill>
                          <a:srgbClr val="FF0000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4235">
                <a:tc>
                  <a:txBody>
                    <a:bodyPr/>
                    <a:lstStyle/>
                    <a:p>
                      <a:pPr algn="l"/>
                      <a:r>
                        <a:rPr lang="fr-FR" sz="1400" cap="none" dirty="0" smtClean="0"/>
                        <a:t>  dont contrats</a:t>
                      </a:r>
                      <a:r>
                        <a:rPr lang="fr-FR" sz="1400" cap="none" baseline="0" dirty="0" smtClean="0"/>
                        <a:t> collectifs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cap="none" dirty="0" smtClean="0"/>
                        <a:t>4,9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b="1" cap="none" dirty="0" smtClean="0">
                          <a:solidFill>
                            <a:srgbClr val="FF0000"/>
                          </a:solidFill>
                        </a:rPr>
                        <a:t>+ 5,8 %</a:t>
                      </a:r>
                      <a:endParaRPr lang="fr-FR" sz="1400" b="1" cap="none" dirty="0">
                        <a:solidFill>
                          <a:srgbClr val="FF0000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235">
                <a:tc>
                  <a:txBody>
                    <a:bodyPr/>
                    <a:lstStyle/>
                    <a:p>
                      <a:pPr algn="l"/>
                      <a:endParaRPr lang="fr-FR" sz="1400" b="1" cap="none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endParaRPr lang="fr-FR" sz="1400" b="1" cap="none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endParaRPr lang="fr-FR" sz="1400" b="1" cap="none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17199">
                <a:tc>
                  <a:txBody>
                    <a:bodyPr/>
                    <a:lstStyle/>
                    <a:p>
                      <a:pPr algn="l"/>
                      <a:r>
                        <a:rPr lang="fr-FR" sz="1400" b="1" cap="none" dirty="0" smtClean="0"/>
                        <a:t>Incapacité-Invalidité-dépendance-décès</a:t>
                      </a:r>
                      <a:r>
                        <a:rPr lang="fr-FR" sz="1400" b="1" cap="none" baseline="0" dirty="0" smtClean="0"/>
                        <a:t> accidentel</a:t>
                      </a:r>
                      <a:r>
                        <a:rPr lang="fr-FR" sz="1400" b="1" cap="none" dirty="0" smtClean="0"/>
                        <a:t> </a:t>
                      </a:r>
                      <a:endParaRPr lang="fr-FR" sz="1400" b="1" cap="none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b="1" cap="none" dirty="0" smtClean="0"/>
                        <a:t>9,8</a:t>
                      </a:r>
                      <a:endParaRPr lang="fr-FR" sz="1400" b="1" cap="none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b="1" cap="none" dirty="0" smtClean="0"/>
                        <a:t>+ 5,0 %</a:t>
                      </a:r>
                      <a:endParaRPr lang="fr-FR" sz="1400" b="1" cap="none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4235">
                <a:tc>
                  <a:txBody>
                    <a:bodyPr/>
                    <a:lstStyle/>
                    <a:p>
                      <a:pPr algn="l"/>
                      <a:r>
                        <a:rPr lang="fr-FR" sz="1400" cap="none" dirty="0" smtClean="0"/>
                        <a:t>  dont contrats à adhésion individuelle</a:t>
                      </a:r>
                      <a:r>
                        <a:rPr lang="fr-FR" sz="1400" cap="none" baseline="0" dirty="0" smtClean="0"/>
                        <a:t> 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cap="none" dirty="0" smtClean="0"/>
                        <a:t>4,6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cap="none" dirty="0" smtClean="0"/>
                        <a:t>+ 4,2%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1238">
                <a:tc>
                  <a:txBody>
                    <a:bodyPr/>
                    <a:lstStyle/>
                    <a:p>
                      <a:pPr algn="l"/>
                      <a:r>
                        <a:rPr lang="fr-FR" sz="1400" cap="none" dirty="0" smtClean="0"/>
                        <a:t>  dont contrats</a:t>
                      </a:r>
                      <a:r>
                        <a:rPr lang="fr-FR" sz="1400" cap="none" baseline="0" dirty="0" smtClean="0"/>
                        <a:t> collectifs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cap="none" dirty="0" smtClean="0"/>
                        <a:t>5,2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cap="none" dirty="0" smtClean="0"/>
                        <a:t>+ 5,7 %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220">
                <a:tc>
                  <a:txBody>
                    <a:bodyPr/>
                    <a:lstStyle/>
                    <a:p>
                      <a:pPr algn="l"/>
                      <a:endParaRPr lang="fr-FR" sz="1400" b="1" cap="none" dirty="0">
                        <a:solidFill>
                          <a:schemeClr val="tx1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endParaRPr lang="fr-FR" sz="1400" b="1" cap="none" dirty="0">
                        <a:solidFill>
                          <a:schemeClr val="tx1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endParaRPr lang="fr-FR" sz="1400" b="1" cap="none" dirty="0">
                        <a:solidFill>
                          <a:schemeClr val="tx1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1238">
                <a:tc>
                  <a:txBody>
                    <a:bodyPr/>
                    <a:lstStyle/>
                    <a:p>
                      <a:pPr algn="l"/>
                      <a:r>
                        <a:rPr lang="fr-FR" sz="1400" b="1" cap="none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fr-FR" sz="1400" b="1" cap="none" dirty="0">
                        <a:solidFill>
                          <a:schemeClr val="tx1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b="1" cap="none" dirty="0" smtClean="0">
                          <a:solidFill>
                            <a:schemeClr val="tx1"/>
                          </a:solidFill>
                        </a:rPr>
                        <a:t>20,8</a:t>
                      </a:r>
                      <a:endParaRPr lang="fr-FR" sz="1400" b="1" cap="none" dirty="0">
                        <a:solidFill>
                          <a:schemeClr val="tx1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b="1" cap="none" dirty="0" smtClean="0">
                          <a:solidFill>
                            <a:schemeClr val="tx1"/>
                          </a:solidFill>
                        </a:rPr>
                        <a:t>+ 3,1 %</a:t>
                      </a:r>
                      <a:endParaRPr lang="fr-FR" sz="1400" b="1" cap="none" dirty="0">
                        <a:solidFill>
                          <a:schemeClr val="tx1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1238">
                <a:tc>
                  <a:txBody>
                    <a:bodyPr/>
                    <a:lstStyle/>
                    <a:p>
                      <a:pPr algn="l"/>
                      <a:r>
                        <a:rPr lang="fr-FR" sz="1400" cap="none" dirty="0" smtClean="0"/>
                        <a:t>  dont contrats à adhésion individuelle</a:t>
                      </a:r>
                      <a:r>
                        <a:rPr lang="fr-FR" sz="1400" cap="none" baseline="0" dirty="0" smtClean="0"/>
                        <a:t> 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cap="none" dirty="0" smtClean="0"/>
                        <a:t>10,7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cap="none" dirty="0" smtClean="0"/>
                        <a:t>+ 0,8 %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1238">
                <a:tc>
                  <a:txBody>
                    <a:bodyPr/>
                    <a:lstStyle/>
                    <a:p>
                      <a:pPr algn="l"/>
                      <a:r>
                        <a:rPr lang="fr-FR" sz="1400" cap="none" dirty="0" smtClean="0"/>
                        <a:t>  dont contrats</a:t>
                      </a:r>
                      <a:r>
                        <a:rPr lang="fr-FR" sz="1400" cap="none" baseline="0" dirty="0" smtClean="0"/>
                        <a:t> collectifs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cap="none" dirty="0" smtClean="0"/>
                        <a:t>10,1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cap="none" dirty="0" smtClean="0"/>
                        <a:t>+ 5,7 %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3858" name="Text Box 125"/>
          <p:cNvSpPr txBox="1">
            <a:spLocks noChangeArrowheads="1"/>
          </p:cNvSpPr>
          <p:nvPr/>
        </p:nvSpPr>
        <p:spPr bwMode="auto">
          <a:xfrm>
            <a:off x="1619672" y="332656"/>
            <a:ext cx="71287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Les assurances maladie et accidents corporels en 2015</a:t>
            </a:r>
            <a:endParaRPr lang="fr-FR" sz="2000" dirty="0">
              <a:solidFill>
                <a:schemeClr val="tx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33860" name="Text Box 125"/>
          <p:cNvSpPr txBox="1">
            <a:spLocks noChangeArrowheads="1"/>
          </p:cNvSpPr>
          <p:nvPr/>
        </p:nvSpPr>
        <p:spPr bwMode="auto">
          <a:xfrm>
            <a:off x="5543600" y="5949280"/>
            <a:ext cx="36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Des cotisations </a:t>
            </a:r>
            <a:r>
              <a:rPr lang="fr-FR" sz="12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en hausse de 3 % en 2015</a:t>
            </a:r>
          </a:p>
        </p:txBody>
      </p:sp>
      <p:sp>
        <p:nvSpPr>
          <p:cNvPr id="10" name="Arrondir un rectangle avec un coin du même côté 9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389073"/>
              </p:ext>
            </p:extLst>
          </p:nvPr>
        </p:nvGraphicFramePr>
        <p:xfrm>
          <a:off x="1907704" y="1040542"/>
          <a:ext cx="5400276" cy="472318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312044"/>
                <a:gridCol w="1008112"/>
                <a:gridCol w="1080120"/>
              </a:tblGrid>
              <a:tr h="526220">
                <a:tc>
                  <a:txBody>
                    <a:bodyPr/>
                    <a:lstStyle/>
                    <a:p>
                      <a:pPr algn="ctr"/>
                      <a:r>
                        <a:rPr lang="fr-FR" sz="1400" cap="none" dirty="0" smtClean="0"/>
                        <a:t>Affaires directes</a:t>
                      </a:r>
                    </a:p>
                    <a:p>
                      <a:pPr algn="ctr"/>
                      <a:r>
                        <a:rPr lang="fr-FR" sz="1400" cap="none" dirty="0" smtClean="0"/>
                        <a:t>(Md€)</a:t>
                      </a:r>
                      <a:endParaRPr lang="fr-FR" sz="1400" cap="small" dirty="0" smtClean="0">
                        <a:latin typeface="Verdana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cap="none" baseline="0" dirty="0" smtClean="0"/>
                        <a:t>Prestations</a:t>
                      </a:r>
                      <a:endParaRPr lang="fr-FR" sz="1400" cap="small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cap="small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8192">
                <a:tc>
                  <a:txBody>
                    <a:bodyPr/>
                    <a:lstStyle/>
                    <a:p>
                      <a:pPr algn="l"/>
                      <a:endParaRPr lang="fr-FR" sz="14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cap="none" dirty="0" smtClean="0"/>
                        <a:t>2015 (e)</a:t>
                      </a:r>
                      <a:endParaRPr lang="fr-FR" sz="1400" b="1" cap="none" dirty="0">
                        <a:solidFill>
                          <a:schemeClr val="bg1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cap="none" smtClean="0"/>
                        <a:t>Variation</a:t>
                      </a:r>
                      <a:endParaRPr lang="fr-FR" sz="1400" b="1" cap="none" dirty="0">
                        <a:solidFill>
                          <a:schemeClr val="bg1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8192">
                <a:tc>
                  <a:txBody>
                    <a:bodyPr/>
                    <a:lstStyle/>
                    <a:p>
                      <a:pPr algn="l"/>
                      <a:r>
                        <a:rPr lang="fr-FR" sz="1400" b="1" cap="none" dirty="0" smtClean="0"/>
                        <a:t>Soins de santé </a:t>
                      </a:r>
                      <a:endParaRPr lang="fr-FR" sz="14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b="1" cap="none" dirty="0" smtClean="0"/>
                        <a:t>8,2</a:t>
                      </a:r>
                      <a:endParaRPr lang="fr-FR" sz="14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b="1" cap="none" dirty="0" smtClean="0"/>
                        <a:t>+ 4,1 %</a:t>
                      </a:r>
                      <a:endParaRPr lang="fr-FR" sz="14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8192">
                <a:tc>
                  <a:txBody>
                    <a:bodyPr/>
                    <a:lstStyle/>
                    <a:p>
                      <a:pPr algn="l"/>
                      <a:r>
                        <a:rPr lang="fr-FR" sz="1400" cap="none" dirty="0" smtClean="0"/>
                        <a:t>  dont contrats à adhésion individuelle</a:t>
                      </a:r>
                      <a:r>
                        <a:rPr lang="fr-FR" sz="1400" cap="none" baseline="0" dirty="0" smtClean="0"/>
                        <a:t> 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cap="none" dirty="0" smtClean="0"/>
                        <a:t>4,1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b="0" cap="none" dirty="0" smtClean="0"/>
                        <a:t>(-)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8192">
                <a:tc>
                  <a:txBody>
                    <a:bodyPr/>
                    <a:lstStyle/>
                    <a:p>
                      <a:pPr algn="l"/>
                      <a:r>
                        <a:rPr lang="fr-FR" sz="1400" cap="none" dirty="0" smtClean="0"/>
                        <a:t>  dont contrats</a:t>
                      </a:r>
                      <a:r>
                        <a:rPr lang="fr-FR" sz="1400" cap="none" baseline="0" dirty="0" smtClean="0"/>
                        <a:t> collectifs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cap="none" dirty="0" smtClean="0"/>
                        <a:t>4,1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b="1" cap="none" dirty="0" smtClean="0">
                          <a:solidFill>
                            <a:srgbClr val="FF0000"/>
                          </a:solidFill>
                        </a:rPr>
                        <a:t>+ 8,6 %</a:t>
                      </a:r>
                      <a:endParaRPr lang="fr-FR" sz="1400" b="1" cap="none" dirty="0">
                        <a:solidFill>
                          <a:srgbClr val="FF0000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990">
                <a:tc>
                  <a:txBody>
                    <a:bodyPr/>
                    <a:lstStyle/>
                    <a:p>
                      <a:pPr algn="l"/>
                      <a:endParaRPr lang="fr-FR" sz="1400" b="1" cap="none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endParaRPr lang="fr-FR" sz="1400" b="1" cap="none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endParaRPr lang="fr-FR" sz="1400" b="1" cap="none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57070">
                <a:tc>
                  <a:txBody>
                    <a:bodyPr/>
                    <a:lstStyle/>
                    <a:p>
                      <a:pPr algn="l"/>
                      <a:r>
                        <a:rPr lang="fr-FR" sz="1400" b="1" cap="none" dirty="0" smtClean="0"/>
                        <a:t>Incapacité-Invalidité-dépendance-décès</a:t>
                      </a:r>
                      <a:r>
                        <a:rPr lang="fr-FR" sz="1400" b="1" cap="none" baseline="0" dirty="0" smtClean="0"/>
                        <a:t> accidentel</a:t>
                      </a:r>
                      <a:r>
                        <a:rPr lang="fr-FR" sz="1400" b="1" cap="none" dirty="0" smtClean="0"/>
                        <a:t> </a:t>
                      </a:r>
                      <a:endParaRPr lang="fr-FR" sz="1400" b="1" cap="none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b="1" cap="none" dirty="0" smtClean="0"/>
                        <a:t>5,2</a:t>
                      </a:r>
                      <a:endParaRPr lang="fr-FR" sz="1400" b="1" cap="none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b="1" cap="none" dirty="0" smtClean="0"/>
                        <a:t>+ 2,7 %</a:t>
                      </a:r>
                      <a:endParaRPr lang="fr-FR" sz="1400" b="1" cap="none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8192">
                <a:tc>
                  <a:txBody>
                    <a:bodyPr/>
                    <a:lstStyle/>
                    <a:p>
                      <a:pPr algn="l"/>
                      <a:r>
                        <a:rPr lang="fr-FR" sz="1400" cap="none" dirty="0" smtClean="0"/>
                        <a:t>  dont contrats à adhésion individuelle</a:t>
                      </a:r>
                      <a:r>
                        <a:rPr lang="fr-FR" sz="1400" cap="none" baseline="0" dirty="0" smtClean="0"/>
                        <a:t> 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cap="none" dirty="0" smtClean="0"/>
                        <a:t>1,8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cap="none" dirty="0" smtClean="0"/>
                        <a:t>+ 5,6 %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86301">
                <a:tc>
                  <a:txBody>
                    <a:bodyPr/>
                    <a:lstStyle/>
                    <a:p>
                      <a:pPr algn="l"/>
                      <a:r>
                        <a:rPr lang="fr-FR" sz="1400" cap="none" dirty="0" smtClean="0"/>
                        <a:t>  dont contrats</a:t>
                      </a:r>
                      <a:r>
                        <a:rPr lang="fr-FR" sz="1400" cap="none" baseline="0" dirty="0" smtClean="0"/>
                        <a:t> collectifs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cap="none" dirty="0" smtClean="0"/>
                        <a:t>3,4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cap="none" dirty="0" smtClean="0"/>
                        <a:t>+ 1,2 %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569">
                <a:tc>
                  <a:txBody>
                    <a:bodyPr/>
                    <a:lstStyle/>
                    <a:p>
                      <a:pPr algn="l"/>
                      <a:endParaRPr lang="fr-FR" sz="1400" b="1" cap="none" dirty="0">
                        <a:solidFill>
                          <a:srgbClr val="FF0000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endParaRPr lang="fr-FR" sz="1400" b="1" cap="none" dirty="0">
                        <a:solidFill>
                          <a:srgbClr val="FF0000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endParaRPr lang="fr-FR" sz="1400" b="1" cap="none" dirty="0">
                        <a:solidFill>
                          <a:srgbClr val="FF0000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86301">
                <a:tc>
                  <a:txBody>
                    <a:bodyPr/>
                    <a:lstStyle/>
                    <a:p>
                      <a:pPr algn="l"/>
                      <a:r>
                        <a:rPr lang="fr-FR" sz="1400" b="1" cap="none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fr-FR" sz="1400" b="1" cap="none" dirty="0">
                        <a:solidFill>
                          <a:schemeClr val="tx1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b="1" cap="none" dirty="0" smtClean="0">
                          <a:solidFill>
                            <a:schemeClr val="tx1"/>
                          </a:solidFill>
                        </a:rPr>
                        <a:t>13,4</a:t>
                      </a:r>
                      <a:endParaRPr lang="fr-FR" sz="1400" b="1" cap="none" dirty="0">
                        <a:solidFill>
                          <a:schemeClr val="tx1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b="1" cap="none" dirty="0" smtClean="0">
                          <a:solidFill>
                            <a:schemeClr val="tx1"/>
                          </a:solidFill>
                        </a:rPr>
                        <a:t>+ 3,6 %</a:t>
                      </a:r>
                      <a:endParaRPr lang="fr-FR" sz="1400" b="1" cap="none" dirty="0">
                        <a:solidFill>
                          <a:schemeClr val="tx1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86301">
                <a:tc>
                  <a:txBody>
                    <a:bodyPr/>
                    <a:lstStyle/>
                    <a:p>
                      <a:pPr algn="l"/>
                      <a:r>
                        <a:rPr lang="fr-FR" sz="1400" cap="none" dirty="0" smtClean="0"/>
                        <a:t>  dont contrats à adhésion individuelle</a:t>
                      </a:r>
                      <a:r>
                        <a:rPr lang="fr-FR" sz="1400" cap="none" baseline="0" dirty="0" smtClean="0"/>
                        <a:t> 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cap="none" dirty="0" smtClean="0"/>
                        <a:t>5,9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cap="none" dirty="0" smtClean="0"/>
                        <a:t>+ 1,6 %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86301">
                <a:tc>
                  <a:txBody>
                    <a:bodyPr/>
                    <a:lstStyle/>
                    <a:p>
                      <a:pPr algn="l"/>
                      <a:r>
                        <a:rPr lang="fr-FR" sz="1400" cap="none" dirty="0" smtClean="0"/>
                        <a:t>  dont contrats</a:t>
                      </a:r>
                      <a:r>
                        <a:rPr lang="fr-FR" sz="1400" cap="none" baseline="0" dirty="0" smtClean="0"/>
                        <a:t> collectifs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1338" algn="dec"/>
                        </a:tabLst>
                      </a:pPr>
                      <a:r>
                        <a:rPr lang="fr-FR" sz="1400" cap="none" dirty="0" smtClean="0"/>
                        <a:t>7,5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7063" algn="r"/>
                        </a:tabLst>
                      </a:pPr>
                      <a:r>
                        <a:rPr lang="fr-FR" sz="1400" cap="none" dirty="0" smtClean="0"/>
                        <a:t>+ 5,2 %</a:t>
                      </a:r>
                      <a:endParaRPr lang="fr-FR" sz="14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3858" name="Text Box 125"/>
          <p:cNvSpPr txBox="1">
            <a:spLocks noChangeArrowheads="1"/>
          </p:cNvSpPr>
          <p:nvPr/>
        </p:nvSpPr>
        <p:spPr bwMode="auto">
          <a:xfrm>
            <a:off x="1619672" y="332656"/>
            <a:ext cx="71287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Les assurances maladie et accidents corporels en 2015</a:t>
            </a:r>
            <a:endParaRPr lang="fr-FR" sz="2000" dirty="0">
              <a:solidFill>
                <a:schemeClr val="tx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33860" name="Text Box 125"/>
          <p:cNvSpPr txBox="1">
            <a:spLocks noChangeArrowheads="1"/>
          </p:cNvSpPr>
          <p:nvPr/>
        </p:nvSpPr>
        <p:spPr bwMode="auto">
          <a:xfrm>
            <a:off x="5524553" y="5877272"/>
            <a:ext cx="33843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Des </a:t>
            </a:r>
            <a:r>
              <a:rPr lang="fr-FR" sz="12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prestations  en hausse de 4 % en 2015</a:t>
            </a:r>
          </a:p>
        </p:txBody>
      </p:sp>
      <p:sp>
        <p:nvSpPr>
          <p:cNvPr id="10" name="Arrondir un rectangle avec un coin du même côté 9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477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rrondir un rectangle avec un coin du même côté 21"/>
          <p:cNvSpPr/>
          <p:nvPr/>
        </p:nvSpPr>
        <p:spPr>
          <a:xfrm rot="5400000">
            <a:off x="419894" y="-62707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2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321619"/>
              </p:ext>
            </p:extLst>
          </p:nvPr>
        </p:nvGraphicFramePr>
        <p:xfrm>
          <a:off x="139872" y="1288935"/>
          <a:ext cx="4360120" cy="449523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07151"/>
                <a:gridCol w="1380761"/>
                <a:gridCol w="864096"/>
                <a:gridCol w="1008112"/>
              </a:tblGrid>
              <a:tr h="766039">
                <a:tc gridSpan="2">
                  <a:txBody>
                    <a:bodyPr/>
                    <a:lstStyle/>
                    <a:p>
                      <a:endParaRPr lang="fr-FR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Nombre d’affaires nouvelles</a:t>
                      </a:r>
                      <a:endParaRPr lang="fr-FR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Cotisations</a:t>
                      </a:r>
                      <a:endParaRPr lang="fr-FR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  <a:tr h="323448">
                <a:tc rowSpan="3">
                  <a:txBody>
                    <a:bodyPr/>
                    <a:lstStyle/>
                    <a:p>
                      <a:r>
                        <a:rPr lang="fr-FR" sz="1300" dirty="0" smtClean="0"/>
                        <a:t>Décès toutes causes 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2013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- 2 %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+ 2 %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  <a:tr h="323448">
                <a:tc vMerge="1">
                  <a:txBody>
                    <a:bodyPr/>
                    <a:lstStyle/>
                    <a:p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2014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+ 0%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+ 4 %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  <a:tr h="32344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2015 (6 mois) (e)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rgbClr val="FF0000"/>
                          </a:solidFill>
                        </a:rPr>
                        <a:t>- 3 %</a:t>
                      </a:r>
                      <a:endParaRPr lang="fr-FR" sz="13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+ 1 %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  <a:tr h="323448">
                <a:tc>
                  <a:txBody>
                    <a:bodyPr/>
                    <a:lstStyle/>
                    <a:p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  <a:tc>
                  <a:txBody>
                    <a:bodyPr/>
                    <a:lstStyle/>
                    <a:p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</a:tr>
              <a:tr h="357702">
                <a:tc rowSpan="3">
                  <a:txBody>
                    <a:bodyPr/>
                    <a:lstStyle/>
                    <a:p>
                      <a:r>
                        <a:rPr lang="fr-FR" sz="1300" dirty="0" smtClean="0"/>
                        <a:t>Dépendance individuelle</a:t>
                      </a:r>
                    </a:p>
                    <a:p>
                      <a:r>
                        <a:rPr lang="fr-FR" sz="1100" b="0" i="1" dirty="0" smtClean="0">
                          <a:solidFill>
                            <a:schemeClr val="tx1"/>
                          </a:solidFill>
                        </a:rPr>
                        <a:t>(garantie principale)</a:t>
                      </a:r>
                      <a:endParaRPr lang="fr-FR" sz="11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2013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+ 53 %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+ 13 %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  <a:tr h="357702">
                <a:tc vMerge="1">
                  <a:txBody>
                    <a:bodyPr/>
                    <a:lstStyle/>
                    <a:p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2014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- 55  %</a:t>
                      </a:r>
                      <a:endParaRPr lang="fr-FR" sz="13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smtClean="0"/>
                        <a:t>+</a:t>
                      </a:r>
                      <a:r>
                        <a:rPr lang="fr-FR" sz="1300" baseline="0" smtClean="0"/>
                        <a:t> 4 </a:t>
                      </a:r>
                      <a:r>
                        <a:rPr lang="fr-FR" sz="1300" baseline="0" dirty="0" smtClean="0"/>
                        <a:t>%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  <a:tr h="357702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2015 (e)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rgbClr val="FF0000"/>
                          </a:solidFill>
                        </a:rPr>
                        <a:t>+ 6 %</a:t>
                      </a:r>
                      <a:endParaRPr lang="fr-FR" sz="13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+ 4 %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  <a:tr h="323448">
                <a:tc>
                  <a:txBody>
                    <a:bodyPr/>
                    <a:lstStyle/>
                    <a:p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  <a:tc>
                  <a:txBody>
                    <a:bodyPr/>
                    <a:lstStyle/>
                    <a:p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</a:tr>
              <a:tr h="357702">
                <a:tc rowSpan="3">
                  <a:txBody>
                    <a:bodyPr/>
                    <a:lstStyle/>
                    <a:p>
                      <a:r>
                        <a:rPr lang="fr-FR" sz="1300" dirty="0" smtClean="0"/>
                        <a:t>dont GAD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2013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err="1" smtClean="0">
                          <a:solidFill>
                            <a:schemeClr val="tx1"/>
                          </a:solidFill>
                        </a:rPr>
                        <a:t>n.s</a:t>
                      </a:r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err="1" smtClean="0">
                          <a:solidFill>
                            <a:schemeClr val="tx1"/>
                          </a:solidFill>
                        </a:rPr>
                        <a:t>n.s</a:t>
                      </a:r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  <a:tr h="357702">
                <a:tc vMerge="1">
                  <a:txBody>
                    <a:bodyPr/>
                    <a:lstStyle/>
                    <a:p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2014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- 17 %</a:t>
                      </a:r>
                      <a:endParaRPr lang="fr-FR" sz="13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+ 33 %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  <a:tr h="32344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2015 (e)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+ 45 %</a:t>
                      </a:r>
                      <a:endParaRPr lang="fr-FR" sz="13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+ 45 %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</a:tbl>
          </a:graphicData>
        </a:graphic>
      </p:graphicFrame>
      <p:sp>
        <p:nvSpPr>
          <p:cNvPr id="143440" name="Text Box 125"/>
          <p:cNvSpPr txBox="1">
            <a:spLocks noChangeArrowheads="1"/>
          </p:cNvSpPr>
          <p:nvPr/>
        </p:nvSpPr>
        <p:spPr bwMode="auto">
          <a:xfrm>
            <a:off x="1622425" y="474663"/>
            <a:ext cx="72723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Blip>
                <a:blip r:embed="rId3"/>
              </a:buBlip>
              <a:defRPr>
                <a:solidFill>
                  <a:srgbClr val="595959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53735"/>
              </a:buClr>
              <a:buSzPct val="120000"/>
              <a:buFont typeface="Webdings" panose="05030102010509060703" pitchFamily="18" charset="2"/>
              <a:buChar char=""/>
              <a:defRPr sz="1600">
                <a:solidFill>
                  <a:srgbClr val="595959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rgbClr val="595959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rgbClr val="595959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rgbClr val="595959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rgbClr val="595959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rgbClr val="595959"/>
                </a:solidFill>
                <a:latin typeface="Verdana" panose="020B060403050404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ts val="1000"/>
              </a:spcAft>
              <a:buSzTx/>
              <a:buFontTx/>
              <a:buNone/>
            </a:pPr>
            <a:r>
              <a:rPr lang="fr-FR" altLang="fr-FR" sz="2000" b="1" dirty="0" smtClean="0">
                <a:solidFill>
                  <a:schemeClr val="tx2">
                    <a:lumMod val="75000"/>
                  </a:schemeClr>
                </a:solidFill>
              </a:rPr>
              <a:t>Les contrats santé et prévoyance</a:t>
            </a:r>
            <a:endParaRPr lang="fr-FR" altLang="fr-FR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 Box 125"/>
          <p:cNvSpPr txBox="1">
            <a:spLocks noChangeArrowheads="1"/>
          </p:cNvSpPr>
          <p:nvPr/>
        </p:nvSpPr>
        <p:spPr bwMode="auto">
          <a:xfrm>
            <a:off x="5652120" y="5949280"/>
            <a:ext cx="33843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Une évolution contrastée des affaires nouvelles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478373"/>
              </p:ext>
            </p:extLst>
          </p:nvPr>
        </p:nvGraphicFramePr>
        <p:xfrm>
          <a:off x="4643608" y="1285600"/>
          <a:ext cx="4248472" cy="445761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07151"/>
                <a:gridCol w="1237405"/>
                <a:gridCol w="945529"/>
                <a:gridCol w="958387"/>
              </a:tblGrid>
              <a:tr h="765461">
                <a:tc gridSpan="2">
                  <a:txBody>
                    <a:bodyPr/>
                    <a:lstStyle/>
                    <a:p>
                      <a:endParaRPr lang="fr-FR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Nombre d’affaires nouvelles</a:t>
                      </a:r>
                      <a:endParaRPr lang="fr-FR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Cotisations</a:t>
                      </a:r>
                      <a:endParaRPr lang="fr-FR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  <a:tr h="357432">
                <a:tc rowSpan="3">
                  <a:txBody>
                    <a:bodyPr/>
                    <a:lstStyle/>
                    <a:p>
                      <a:r>
                        <a:rPr lang="fr-FR" sz="1300" dirty="0" smtClean="0"/>
                        <a:t>Obsèques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2013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- 1 %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+ 7 %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  <a:tr h="357432">
                <a:tc vMerge="1">
                  <a:txBody>
                    <a:bodyPr/>
                    <a:lstStyle/>
                    <a:p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2014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+ 5 %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+ 6 %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  <a:tr h="323204">
                <a:tc v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2015 (e)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rgbClr val="FF0000"/>
                          </a:solidFill>
                        </a:rPr>
                        <a:t>- 6 %</a:t>
                      </a:r>
                      <a:endParaRPr lang="fr-FR" sz="13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- 4 %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  <a:tr h="323204">
                <a:tc>
                  <a:txBody>
                    <a:bodyPr/>
                    <a:lstStyle/>
                    <a:p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  <a:tc>
                  <a:txBody>
                    <a:bodyPr/>
                    <a:lstStyle/>
                    <a:p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</a:tr>
              <a:tr h="323204">
                <a:tc rowSpan="3">
                  <a:txBody>
                    <a:bodyPr/>
                    <a:lstStyle/>
                    <a:p>
                      <a:r>
                        <a:rPr lang="fr-FR" sz="1300" dirty="0" smtClean="0"/>
                        <a:t>GAV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2013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+ 1 %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+ 5 %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  <a:tr h="323204">
                <a:tc vMerge="1">
                  <a:txBody>
                    <a:bodyPr/>
                    <a:lstStyle/>
                    <a:p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2014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+ 6 %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+ 7 %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  <a:tr h="323204">
                <a:tc v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2015 (e)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rgbClr val="FF0000"/>
                          </a:solidFill>
                        </a:rPr>
                        <a:t>- 1 %</a:t>
                      </a:r>
                      <a:endParaRPr lang="fr-FR" sz="13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+ 5 %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  <a:tr h="323204">
                <a:tc>
                  <a:txBody>
                    <a:bodyPr/>
                    <a:lstStyle/>
                    <a:p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  <a:tc>
                  <a:txBody>
                    <a:bodyPr/>
                    <a:lstStyle/>
                    <a:p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/>
                </a:tc>
              </a:tr>
              <a:tr h="357432">
                <a:tc rowSpan="3">
                  <a:txBody>
                    <a:bodyPr/>
                    <a:lstStyle/>
                    <a:p>
                      <a:r>
                        <a:rPr lang="fr-FR" sz="1300" dirty="0" smtClean="0"/>
                        <a:t>Madelin prévoyance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2013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err="1" smtClean="0">
                          <a:solidFill>
                            <a:schemeClr val="tx1"/>
                          </a:solidFill>
                        </a:rPr>
                        <a:t>n.d</a:t>
                      </a:r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smtClean="0">
                          <a:solidFill>
                            <a:schemeClr val="tx1"/>
                          </a:solidFill>
                        </a:rPr>
                        <a:t>+ 3 %</a:t>
                      </a:r>
                      <a:endParaRPr lang="fr-FR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  <a:tr h="357432">
                <a:tc vMerge="1">
                  <a:txBody>
                    <a:bodyPr/>
                    <a:lstStyle/>
                    <a:p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2014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-</a:t>
                      </a:r>
                      <a:r>
                        <a:rPr lang="fr-FR" sz="1300" baseline="0" dirty="0" smtClean="0"/>
                        <a:t> 12 %</a:t>
                      </a:r>
                      <a:endParaRPr lang="fr-FR" sz="13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+ 3 %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  <a:tr h="323204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300" dirty="0" smtClean="0"/>
                        <a:t>2015 (e)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fr-FR" sz="1300" b="1" baseline="0" dirty="0" smtClean="0">
                          <a:solidFill>
                            <a:srgbClr val="FF0000"/>
                          </a:solidFill>
                        </a:rPr>
                        <a:t> 2</a:t>
                      </a:r>
                      <a:r>
                        <a:rPr lang="fr-FR" sz="1300" b="1" dirty="0" smtClean="0">
                          <a:solidFill>
                            <a:srgbClr val="FF0000"/>
                          </a:solidFill>
                        </a:rPr>
                        <a:t> %</a:t>
                      </a:r>
                      <a:endParaRPr lang="fr-FR" sz="13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55" marR="91455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+ 2 %</a:t>
                      </a:r>
                      <a:endParaRPr lang="fr-FR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7" marB="4572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9145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rrondir un rectangle avec un coin du même côté 21"/>
          <p:cNvSpPr/>
          <p:nvPr/>
        </p:nvSpPr>
        <p:spPr>
          <a:xfrm rot="5400000">
            <a:off x="419894" y="-62707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2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652838"/>
            <a:ext cx="1581645" cy="159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0"/>
          <p:cNvSpPr>
            <a:spLocks noChangeArrowheads="1"/>
          </p:cNvSpPr>
          <p:nvPr/>
        </p:nvSpPr>
        <p:spPr bwMode="auto">
          <a:xfrm>
            <a:off x="968063" y="3198458"/>
            <a:ext cx="259199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fr-FR" altLang="fr-FR" sz="1400" b="1" dirty="0" smtClean="0">
                <a:solidFill>
                  <a:prstClr val="black"/>
                </a:solidFill>
                <a:latin typeface="Helvetica Neue" panose="02000503000000020004" pitchFamily="2"/>
              </a:rPr>
              <a:t>120 700 contrats </a:t>
            </a:r>
            <a:r>
              <a:rPr lang="fr-FR" altLang="fr-FR" sz="1400" b="1" dirty="0">
                <a:solidFill>
                  <a:prstClr val="black"/>
                </a:solidFill>
                <a:latin typeface="Helvetica Neue" panose="02000503000000020004" pitchFamily="2"/>
              </a:rPr>
              <a:t>GAD souscrits </a:t>
            </a:r>
            <a:endParaRPr lang="fr-FR" altLang="fr-FR" sz="1400" b="1" dirty="0" smtClean="0">
              <a:solidFill>
                <a:prstClr val="black"/>
              </a:solidFill>
              <a:latin typeface="Helvetica Neue" panose="02000503000000020004" pitchFamily="2"/>
            </a:endParaRPr>
          </a:p>
          <a:p>
            <a:pPr>
              <a:defRPr/>
            </a:pPr>
            <a:r>
              <a:rPr lang="fr-FR" altLang="fr-FR" sz="1400" b="1" dirty="0" smtClean="0">
                <a:solidFill>
                  <a:prstClr val="black"/>
                </a:solidFill>
                <a:latin typeface="Helvetica Neue" panose="02000503000000020004" pitchFamily="2"/>
              </a:rPr>
              <a:t>à </a:t>
            </a:r>
            <a:r>
              <a:rPr lang="fr-FR" altLang="fr-FR" sz="1400" b="1" dirty="0">
                <a:solidFill>
                  <a:prstClr val="black"/>
                </a:solidFill>
                <a:latin typeface="Helvetica Neue" panose="02000503000000020004" pitchFamily="2"/>
              </a:rPr>
              <a:t>fin </a:t>
            </a:r>
            <a:r>
              <a:rPr lang="fr-FR" altLang="fr-FR" sz="1400" b="1" dirty="0" smtClean="0">
                <a:solidFill>
                  <a:prstClr val="black"/>
                </a:solidFill>
                <a:latin typeface="Helvetica Neue" panose="02000503000000020004" pitchFamily="2"/>
              </a:rPr>
              <a:t>2015 (e) : +52 % / 2014</a:t>
            </a:r>
            <a:endParaRPr lang="fr-FR" altLang="fr-FR" sz="1400" b="1" dirty="0">
              <a:solidFill>
                <a:prstClr val="black"/>
              </a:solidFill>
              <a:latin typeface="Helvetica Neue" panose="02000503000000020004" pitchFamily="2"/>
            </a:endParaRPr>
          </a:p>
          <a:p>
            <a:pPr>
              <a:defRPr/>
            </a:pPr>
            <a:endParaRPr lang="fr-FR" altLang="fr-FR" sz="1400" b="1" dirty="0">
              <a:solidFill>
                <a:prstClr val="black"/>
              </a:solidFill>
              <a:latin typeface="Helvetica Neue" panose="02000503000000020004" pitchFamily="2"/>
            </a:endParaRPr>
          </a:p>
          <a:p>
            <a:pPr>
              <a:defRPr/>
            </a:pPr>
            <a:endParaRPr lang="fr-FR" altLang="fr-FR" sz="1400" b="1" dirty="0">
              <a:solidFill>
                <a:prstClr val="black"/>
              </a:solidFill>
              <a:latin typeface="Helvetica Neue" panose="02000503000000020004" pitchFamily="2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971550" y="2737706"/>
            <a:ext cx="307776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fr-FR" altLang="fr-FR" sz="1400" b="1" dirty="0">
                <a:solidFill>
                  <a:prstClr val="black"/>
                </a:solidFill>
                <a:latin typeface="Helvetica Neue" panose="02000503000000020004" pitchFamily="2"/>
              </a:rPr>
              <a:t>9 sociétés ont obtenu le label 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971550" y="2079131"/>
            <a:ext cx="29424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fr-FR" altLang="fr-FR" sz="1400" b="1" dirty="0">
                <a:solidFill>
                  <a:prstClr val="black"/>
                </a:solidFill>
                <a:latin typeface="Helvetica Neue" panose="02000503000000020004" pitchFamily="2"/>
              </a:rPr>
              <a:t>Définition du label : 2012</a:t>
            </a:r>
          </a:p>
          <a:p>
            <a:pPr>
              <a:defRPr/>
            </a:pPr>
            <a:r>
              <a:rPr lang="fr-FR" altLang="fr-FR" sz="1400" b="1" dirty="0">
                <a:solidFill>
                  <a:prstClr val="black"/>
                </a:solidFill>
                <a:latin typeface="Helvetica Neue" panose="02000503000000020004" pitchFamily="2"/>
              </a:rPr>
              <a:t>Officialisation du label : mai 2013 </a:t>
            </a:r>
          </a:p>
        </p:txBody>
      </p:sp>
      <p:sp>
        <p:nvSpPr>
          <p:cNvPr id="14" name="Chevron 13"/>
          <p:cNvSpPr/>
          <p:nvPr/>
        </p:nvSpPr>
        <p:spPr>
          <a:xfrm>
            <a:off x="647700" y="2205605"/>
            <a:ext cx="215503" cy="270272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rgbClr val="E7E6E6">
                  <a:lumMod val="75000"/>
                </a:srgbClr>
              </a:solidFill>
              <a:latin typeface="Helvetica Neue" panose="02000503000000020004" pitchFamily="2"/>
            </a:endParaRPr>
          </a:p>
        </p:txBody>
      </p:sp>
      <p:sp>
        <p:nvSpPr>
          <p:cNvPr id="15" name="Chevron 14"/>
          <p:cNvSpPr/>
          <p:nvPr/>
        </p:nvSpPr>
        <p:spPr>
          <a:xfrm>
            <a:off x="647700" y="3297410"/>
            <a:ext cx="215503" cy="270272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rgbClr val="E7E6E6">
                  <a:lumMod val="75000"/>
                </a:srgbClr>
              </a:solidFill>
              <a:latin typeface="Helvetica Neue" panose="02000503000000020004" pitchFamily="2"/>
            </a:endParaRPr>
          </a:p>
        </p:txBody>
      </p:sp>
      <p:sp>
        <p:nvSpPr>
          <p:cNvPr id="16" name="Chevron 15"/>
          <p:cNvSpPr/>
          <p:nvPr/>
        </p:nvSpPr>
        <p:spPr>
          <a:xfrm>
            <a:off x="647700" y="2761628"/>
            <a:ext cx="215503" cy="270272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rgbClr val="E7E6E6">
                  <a:lumMod val="75000"/>
                </a:srgbClr>
              </a:solidFill>
              <a:latin typeface="Helvetica Neue" panose="02000503000000020004" pitchFamily="2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907704" y="454521"/>
            <a:ext cx="6551065" cy="513355"/>
          </a:xfrm>
          <a:prstGeom prst="rect">
            <a:avLst/>
          </a:prstGeom>
          <a:noFill/>
          <a:ln>
            <a:noFill/>
          </a:ln>
          <a:effectLst>
            <a:outerShdw blurRad="358775" dist="114300" dir="2700000" sx="96000" sy="96000" algn="tl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fr-FR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label GAD ASSURANCE DÉPENDANCE</a:t>
            </a:r>
            <a:r>
              <a:rPr lang="fr-FR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®</a:t>
            </a:r>
            <a:endParaRPr lang="fr-FR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8" name="Graphique 17"/>
          <p:cNvGraphicFramePr>
            <a:graphicFrameLocks/>
          </p:cNvGraphicFramePr>
          <p:nvPr>
            <p:extLst/>
          </p:nvPr>
        </p:nvGraphicFramePr>
        <p:xfrm>
          <a:off x="4109385" y="2069192"/>
          <a:ext cx="439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Chevron 18"/>
          <p:cNvSpPr/>
          <p:nvPr/>
        </p:nvSpPr>
        <p:spPr>
          <a:xfrm>
            <a:off x="644213" y="3870312"/>
            <a:ext cx="215503" cy="270272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rgbClr val="E7E6E6">
                  <a:lumMod val="75000"/>
                </a:srgbClr>
              </a:solidFill>
              <a:latin typeface="Helvetica Neue" panose="02000503000000020004" pitchFamily="2"/>
            </a:endParaRPr>
          </a:p>
        </p:txBody>
      </p:sp>
      <p:sp>
        <p:nvSpPr>
          <p:cNvPr id="20" name="Text Box 125"/>
          <p:cNvSpPr txBox="1">
            <a:spLocks noChangeArrowheads="1"/>
          </p:cNvSpPr>
          <p:nvPr/>
        </p:nvSpPr>
        <p:spPr bwMode="auto">
          <a:xfrm>
            <a:off x="5580112" y="5877272"/>
            <a:ext cx="32403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Une progression sensible des personnes assurées</a:t>
            </a: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968063" y="3846390"/>
            <a:ext cx="307776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fr-FR" altLang="fr-FR" sz="1400" b="1" dirty="0" smtClean="0">
                <a:solidFill>
                  <a:prstClr val="black"/>
                </a:solidFill>
                <a:latin typeface="Helvetica Neue" panose="02000503000000020004" pitchFamily="2"/>
              </a:rPr>
              <a:t>50 % des affaires nouvelles en 2015</a:t>
            </a:r>
            <a:endParaRPr lang="fr-FR" altLang="fr-FR" sz="1400" b="1" dirty="0">
              <a:solidFill>
                <a:prstClr val="black"/>
              </a:solidFill>
              <a:latin typeface="Helvetica Neue" panose="02000503000000020004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76918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rrondir un rectangle avec un coin du même côté 21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5999479"/>
              </p:ext>
            </p:extLst>
          </p:nvPr>
        </p:nvGraphicFramePr>
        <p:xfrm>
          <a:off x="196308" y="1822905"/>
          <a:ext cx="4158605" cy="3550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9512" y="2276872"/>
            <a:ext cx="936104" cy="3600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1200" b="1" dirty="0" smtClean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9,5</a:t>
            </a:r>
            <a:endParaRPr lang="fr-FR" sz="1200" b="1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763688" y="2012132"/>
            <a:ext cx="936104" cy="3600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1200" b="1" dirty="0" smtClean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10,4</a:t>
            </a:r>
            <a:endParaRPr lang="fr-FR" sz="1200" b="1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971600" y="2107431"/>
            <a:ext cx="936104" cy="3600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1200" b="1" dirty="0" smtClean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10,1</a:t>
            </a:r>
            <a:endParaRPr lang="fr-FR" sz="1200" b="1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3420449" y="1908805"/>
            <a:ext cx="936104" cy="3600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1200" b="1" dirty="0" smtClean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11,0</a:t>
            </a:r>
            <a:endParaRPr lang="fr-FR" sz="1200" b="1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581351" y="1927411"/>
            <a:ext cx="936104" cy="3600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1200" b="1" dirty="0" smtClean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10,8</a:t>
            </a:r>
            <a:endParaRPr lang="fr-FR" sz="1200" b="1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" name="Text Box 125"/>
          <p:cNvSpPr txBox="1">
            <a:spLocks noChangeArrowheads="1"/>
          </p:cNvSpPr>
          <p:nvPr/>
        </p:nvSpPr>
        <p:spPr bwMode="auto">
          <a:xfrm>
            <a:off x="5580111" y="5877272"/>
            <a:ext cx="34933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Une part plus importante des réseaux d’assurances en soins de santé</a:t>
            </a:r>
          </a:p>
        </p:txBody>
      </p:sp>
      <p:sp>
        <p:nvSpPr>
          <p:cNvPr id="12" name="Espace réservé du texte 2"/>
          <p:cNvSpPr txBox="1">
            <a:spLocks/>
          </p:cNvSpPr>
          <p:nvPr/>
        </p:nvSpPr>
        <p:spPr bwMode="auto">
          <a:xfrm>
            <a:off x="4769250" y="5424670"/>
            <a:ext cx="2160817" cy="30944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fr-FR" sz="1000" b="1" dirty="0" smtClean="0">
                <a:latin typeface="Verdana" pitchFamily="34" charset="0"/>
                <a:cs typeface="Arial" charset="0"/>
              </a:rPr>
              <a:t>Réseaux de bancassurance</a:t>
            </a:r>
          </a:p>
        </p:txBody>
      </p:sp>
      <p:sp>
        <p:nvSpPr>
          <p:cNvPr id="13" name="Espace réservé du texte 2"/>
          <p:cNvSpPr txBox="1">
            <a:spLocks/>
          </p:cNvSpPr>
          <p:nvPr/>
        </p:nvSpPr>
        <p:spPr bwMode="auto">
          <a:xfrm>
            <a:off x="1907704" y="5416183"/>
            <a:ext cx="2356884" cy="2823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fr-FR" sz="1000" b="1" dirty="0" smtClean="0">
                <a:latin typeface="Verdana" pitchFamily="34" charset="0"/>
                <a:cs typeface="Arial" charset="0"/>
              </a:rPr>
              <a:t>Réseaux d’assurances</a:t>
            </a:r>
          </a:p>
        </p:txBody>
      </p:sp>
      <p:sp>
        <p:nvSpPr>
          <p:cNvPr id="15" name="Text Box 125"/>
          <p:cNvSpPr txBox="1">
            <a:spLocks noChangeArrowheads="1"/>
          </p:cNvSpPr>
          <p:nvPr/>
        </p:nvSpPr>
        <p:spPr bwMode="auto">
          <a:xfrm>
            <a:off x="1816490" y="319212"/>
            <a:ext cx="71287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Cotisations dommages corporels par réseaux</a:t>
            </a:r>
            <a:endParaRPr lang="fr-FR" sz="1200" dirty="0">
              <a:solidFill>
                <a:schemeClr val="tx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20" name="Text Box 125"/>
          <p:cNvSpPr txBox="1">
            <a:spLocks noChangeArrowheads="1"/>
          </p:cNvSpPr>
          <p:nvPr/>
        </p:nvSpPr>
        <p:spPr bwMode="auto">
          <a:xfrm>
            <a:off x="895013" y="1251195"/>
            <a:ext cx="245858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fr-FR" sz="14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Soins de santé</a:t>
            </a:r>
            <a:endParaRPr lang="fr-FR" sz="1400" dirty="0">
              <a:solidFill>
                <a:schemeClr val="tx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21" name="Text Box 125"/>
          <p:cNvSpPr txBox="1">
            <a:spLocks noChangeArrowheads="1"/>
          </p:cNvSpPr>
          <p:nvPr/>
        </p:nvSpPr>
        <p:spPr bwMode="auto">
          <a:xfrm>
            <a:off x="5412656" y="1251194"/>
            <a:ext cx="3119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fr-FR" sz="14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Incapacité, invalidité</a:t>
            </a:r>
            <a:endParaRPr lang="fr-FR" sz="1400" dirty="0">
              <a:solidFill>
                <a:schemeClr val="tx2">
                  <a:lumMod val="75000"/>
                </a:schemeClr>
              </a:solidFill>
              <a:latin typeface="Verdana" pitchFamily="34" charset="0"/>
            </a:endParaRPr>
          </a:p>
        </p:txBody>
      </p:sp>
      <p:graphicFrame>
        <p:nvGraphicFramePr>
          <p:cNvPr id="23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6352789"/>
              </p:ext>
            </p:extLst>
          </p:nvPr>
        </p:nvGraphicFramePr>
        <p:xfrm>
          <a:off x="4842621" y="1774414"/>
          <a:ext cx="4158605" cy="3550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4834211" y="2585331"/>
            <a:ext cx="936104" cy="3600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1200" b="1" dirty="0" smtClean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8,0</a:t>
            </a:r>
            <a:endParaRPr lang="fr-FR" sz="1200" b="1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6462015" y="2287451"/>
            <a:ext cx="936104" cy="3600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1200" b="1" dirty="0" smtClean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9,1</a:t>
            </a:r>
            <a:endParaRPr lang="fr-FR" sz="1200" b="1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5655164" y="2386000"/>
            <a:ext cx="936104" cy="3600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1200" b="1" dirty="0" smtClean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8,6</a:t>
            </a:r>
            <a:endParaRPr lang="fr-FR" sz="1200" b="1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8137355" y="2163495"/>
            <a:ext cx="936104" cy="3600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1200" b="1" dirty="0" smtClean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9,8</a:t>
            </a:r>
            <a:endParaRPr lang="fr-FR" sz="1200" b="1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7301113" y="2268845"/>
            <a:ext cx="936104" cy="3600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2913" lvl="1" indent="-263525">
              <a:spcBef>
                <a:spcPts val="400"/>
              </a:spcBef>
              <a:buClr>
                <a:srgbClr val="3B549E"/>
              </a:buClr>
              <a:tabLst>
                <a:tab pos="442913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1200" b="1" dirty="0" smtClean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9,3</a:t>
            </a:r>
            <a:endParaRPr lang="fr-FR" sz="1200" b="1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97473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60000">
                <a:srgbClr val="F0F5FA"/>
              </a:gs>
              <a:gs pos="11000">
                <a:schemeClr val="bg1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52" name="Titre 1"/>
          <p:cNvSpPr>
            <a:spLocks noGrp="1"/>
          </p:cNvSpPr>
          <p:nvPr>
            <p:ph type="ctrTitle" idx="4294967295"/>
          </p:nvPr>
        </p:nvSpPr>
        <p:spPr>
          <a:xfrm>
            <a:off x="1619672" y="1412776"/>
            <a:ext cx="7524328" cy="792088"/>
          </a:xfrm>
          <a:prstGeom prst="rect">
            <a:avLst/>
          </a:prstGeom>
        </p:spPr>
        <p:txBody>
          <a:bodyPr/>
          <a:lstStyle/>
          <a:p>
            <a:pPr algn="l" eaLnBrk="1" hangingPunct="1">
              <a:defRPr/>
            </a:pPr>
            <a:r>
              <a:rPr lang="fr-FR" sz="2400" b="1" dirty="0" smtClean="0">
                <a:solidFill>
                  <a:schemeClr val="tx2"/>
                </a:solidFill>
                <a:latin typeface="Verdana" pitchFamily="34" charset="0"/>
                <a:cs typeface="Vrinda" pitchFamily="2" charset="0"/>
              </a:rPr>
              <a:t>Un début d’année 2016 prometteur</a:t>
            </a:r>
          </a:p>
        </p:txBody>
      </p:sp>
      <p:sp>
        <p:nvSpPr>
          <p:cNvPr id="10" name="Arrondir un rectangle avec un coin du même côté 9"/>
          <p:cNvSpPr/>
          <p:nvPr/>
        </p:nvSpPr>
        <p:spPr>
          <a:xfrm rot="5400000">
            <a:off x="449796" y="890972"/>
            <a:ext cx="648072" cy="1547664"/>
          </a:xfrm>
          <a:prstGeom prst="round2Same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lang="fr-FR" sz="12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LOGO-AF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5373216"/>
            <a:ext cx="2687320" cy="1094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0" y="6309320"/>
            <a:ext cx="6300192" cy="54868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r>
              <a:rPr lang="fr-FR" sz="12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AFA, mars 2016</a:t>
            </a:r>
          </a:p>
        </p:txBody>
      </p:sp>
    </p:spTree>
    <p:extLst>
      <p:ext uri="{BB962C8B-B14F-4D97-AF65-F5344CB8AC3E}">
        <p14:creationId xmlns:p14="http://schemas.microsoft.com/office/powerpoint/2010/main" val="2474168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rrondir un rectangle avec un coin du même côté 21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25"/>
          <p:cNvSpPr txBox="1">
            <a:spLocks noChangeArrowheads="1"/>
          </p:cNvSpPr>
          <p:nvPr/>
        </p:nvSpPr>
        <p:spPr bwMode="auto">
          <a:xfrm>
            <a:off x="5617360" y="6021288"/>
            <a:ext cx="3327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Un bon début d’année</a:t>
            </a:r>
          </a:p>
        </p:txBody>
      </p:sp>
      <p:sp>
        <p:nvSpPr>
          <p:cNvPr id="15" name="Text Box 125"/>
          <p:cNvSpPr txBox="1">
            <a:spLocks noChangeArrowheads="1"/>
          </p:cNvSpPr>
          <p:nvPr/>
        </p:nvSpPr>
        <p:spPr bwMode="auto">
          <a:xfrm>
            <a:off x="1813431" y="466803"/>
            <a:ext cx="60709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Janvier 2016 </a:t>
            </a:r>
            <a:r>
              <a:rPr lang="fr-FR" sz="12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(affaires directes, Md€)</a:t>
            </a:r>
            <a:endParaRPr lang="fr-FR" sz="1200" dirty="0">
              <a:solidFill>
                <a:schemeClr val="tx2">
                  <a:lumMod val="75000"/>
                </a:schemeClr>
              </a:solidFill>
              <a:latin typeface="Verdana" pitchFamily="34" charset="0"/>
            </a:endParaRPr>
          </a:p>
        </p:txBody>
      </p:sp>
      <p:graphicFrame>
        <p:nvGraphicFramePr>
          <p:cNvPr id="33" name="Tableau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124086"/>
              </p:ext>
            </p:extLst>
          </p:nvPr>
        </p:nvGraphicFramePr>
        <p:xfrm>
          <a:off x="304322" y="1412776"/>
          <a:ext cx="8640960" cy="164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489"/>
                <a:gridCol w="1287966"/>
                <a:gridCol w="1245424"/>
                <a:gridCol w="1318686"/>
                <a:gridCol w="1197211"/>
                <a:gridCol w="1656184"/>
              </a:tblGrid>
              <a:tr h="57451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Assurance vie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Cotisations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Evolution*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Prestations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Evolution*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Collecte nette</a:t>
                      </a:r>
                      <a:endParaRPr lang="fr-FR" dirty="0"/>
                    </a:p>
                  </a:txBody>
                  <a:tcPr/>
                </a:tc>
              </a:tr>
              <a:tr h="1066959">
                <a:tc>
                  <a:txBody>
                    <a:bodyPr/>
                    <a:lstStyle/>
                    <a:p>
                      <a:r>
                        <a:rPr lang="fr-FR" dirty="0" smtClean="0"/>
                        <a:t>Ensemble</a:t>
                      </a:r>
                    </a:p>
                    <a:p>
                      <a:endParaRPr lang="fr-FR" sz="800" dirty="0" smtClean="0"/>
                    </a:p>
                    <a:p>
                      <a:r>
                        <a:rPr lang="fr-FR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dont s</a:t>
                      </a:r>
                      <a:r>
                        <a:rPr lang="fr-FR" sz="1600" i="1" dirty="0" smtClean="0"/>
                        <a:t>upports</a:t>
                      </a:r>
                      <a:r>
                        <a:rPr lang="fr-FR" sz="1600" i="1" baseline="0" dirty="0" smtClean="0"/>
                        <a:t> euros</a:t>
                      </a:r>
                    </a:p>
                    <a:p>
                      <a:r>
                        <a:rPr lang="fr-FR" sz="1600" i="1" baseline="0" dirty="0" smtClean="0"/>
                        <a:t> </a:t>
                      </a:r>
                      <a:r>
                        <a:rPr lang="fr-FR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dont s</a:t>
                      </a:r>
                      <a:r>
                        <a:rPr lang="fr-FR" sz="1600" i="1" baseline="0" dirty="0" smtClean="0"/>
                        <a:t>upports UC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11,7</a:t>
                      </a:r>
                    </a:p>
                    <a:p>
                      <a:pPr algn="ctr"/>
                      <a:endParaRPr lang="fr-FR" sz="800" b="1" dirty="0" smtClean="0"/>
                    </a:p>
                    <a:p>
                      <a:pPr algn="ctr"/>
                      <a:r>
                        <a:rPr lang="fr-FR" sz="1600" i="1" dirty="0" smtClean="0"/>
                        <a:t>9,4</a:t>
                      </a:r>
                    </a:p>
                    <a:p>
                      <a:pPr algn="ctr"/>
                      <a:r>
                        <a:rPr lang="fr-FR" sz="1600" i="1" dirty="0" smtClean="0"/>
                        <a:t>2,3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/>
                        <a:t>+</a:t>
                      </a:r>
                      <a:r>
                        <a:rPr lang="fr-FR" sz="1600" b="1" baseline="0" dirty="0" smtClean="0"/>
                        <a:t> 4%</a:t>
                      </a:r>
                      <a:endParaRPr lang="fr-FR" sz="1600" b="1" dirty="0" smtClean="0"/>
                    </a:p>
                    <a:p>
                      <a:pPr algn="ctr"/>
                      <a:endParaRPr lang="fr-FR" sz="800" dirty="0" smtClean="0"/>
                    </a:p>
                    <a:p>
                      <a:pPr algn="ctr"/>
                      <a:r>
                        <a:rPr lang="fr-FR" sz="1600" i="1" dirty="0" smtClean="0"/>
                        <a:t>+ 4%</a:t>
                      </a:r>
                    </a:p>
                    <a:p>
                      <a:pPr algn="ctr"/>
                      <a:r>
                        <a:rPr lang="fr-FR" sz="1600" i="1" dirty="0" smtClean="0"/>
                        <a:t>+ 2%</a:t>
                      </a:r>
                      <a:endParaRPr lang="fr-F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9,0</a:t>
                      </a:r>
                    </a:p>
                    <a:p>
                      <a:pPr algn="ctr"/>
                      <a:endParaRPr lang="fr-FR" sz="800" b="1" dirty="0" smtClean="0"/>
                    </a:p>
                    <a:p>
                      <a:pPr algn="ctr"/>
                      <a:r>
                        <a:rPr lang="fr-FR" sz="1600" i="1" dirty="0" smtClean="0"/>
                        <a:t>8,0</a:t>
                      </a:r>
                    </a:p>
                    <a:p>
                      <a:pPr algn="ctr"/>
                      <a:r>
                        <a:rPr lang="fr-FR" sz="1600" i="1" dirty="0" smtClean="0"/>
                        <a:t>1,0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+ 2%</a:t>
                      </a:r>
                    </a:p>
                    <a:p>
                      <a:pPr algn="ctr"/>
                      <a:endParaRPr lang="fr-FR" sz="800" dirty="0" smtClean="0"/>
                    </a:p>
                    <a:p>
                      <a:pPr algn="ctr"/>
                      <a:r>
                        <a:rPr lang="fr-FR" sz="1600" dirty="0" smtClean="0"/>
                        <a:t>+ 2%</a:t>
                      </a:r>
                    </a:p>
                    <a:p>
                      <a:pPr algn="ctr"/>
                      <a:r>
                        <a:rPr lang="fr-FR" sz="1600" dirty="0" smtClean="0"/>
                        <a:t>- 2%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2,7</a:t>
                      </a:r>
                    </a:p>
                    <a:p>
                      <a:pPr algn="ctr"/>
                      <a:endParaRPr lang="fr-FR" sz="800" dirty="0" smtClean="0"/>
                    </a:p>
                    <a:p>
                      <a:pPr algn="ctr"/>
                      <a:r>
                        <a:rPr lang="fr-FR" sz="1600" dirty="0" smtClean="0"/>
                        <a:t>1,5</a:t>
                      </a:r>
                    </a:p>
                    <a:p>
                      <a:pPr algn="ctr"/>
                      <a:r>
                        <a:rPr lang="fr-FR" sz="1600" dirty="0" smtClean="0"/>
                        <a:t>1,2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4" name="Tableau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648951"/>
              </p:ext>
            </p:extLst>
          </p:nvPr>
        </p:nvGraphicFramePr>
        <p:xfrm>
          <a:off x="1043608" y="3212976"/>
          <a:ext cx="700520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9223"/>
                <a:gridCol w="1729411"/>
                <a:gridCol w="169657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i="1" dirty="0" smtClean="0"/>
                        <a:t>Contrats à adhésion individuelle</a:t>
                      </a:r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Cotisations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Evolution*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Assurance</a:t>
                      </a:r>
                      <a:r>
                        <a:rPr lang="fr-FR" baseline="0" dirty="0" smtClean="0"/>
                        <a:t> Santé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2,0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- 2%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Assurance Incapacité invalidité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1,8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+</a:t>
                      </a:r>
                      <a:r>
                        <a:rPr lang="fr-FR" b="1" baseline="0" dirty="0" smtClean="0"/>
                        <a:t> 4%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5" name="Tableau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481784"/>
              </p:ext>
            </p:extLst>
          </p:nvPr>
        </p:nvGraphicFramePr>
        <p:xfrm>
          <a:off x="1043608" y="4437112"/>
          <a:ext cx="700520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9223"/>
                <a:gridCol w="1729411"/>
                <a:gridCol w="169657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i="1" dirty="0" smtClean="0"/>
                        <a:t>Contrats à adhésion individuelle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Prestations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Evolution*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Assurance</a:t>
                      </a:r>
                      <a:r>
                        <a:rPr lang="fr-FR" baseline="0" dirty="0" smtClean="0"/>
                        <a:t> Santé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0,4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- 6%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Assurance Incapacité invalidité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0,1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+ 6%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" name="ZoneTexte 35"/>
          <p:cNvSpPr txBox="1"/>
          <p:nvPr/>
        </p:nvSpPr>
        <p:spPr>
          <a:xfrm>
            <a:off x="899592" y="5589240"/>
            <a:ext cx="41044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* par rapport à la même période de l’année précédente</a:t>
            </a:r>
            <a:endParaRPr lang="fr-FR" sz="1100" i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2804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3" name="Text Box 125"/>
          <p:cNvSpPr txBox="1">
            <a:spLocks noChangeArrowheads="1"/>
          </p:cNvSpPr>
          <p:nvPr/>
        </p:nvSpPr>
        <p:spPr bwMode="auto">
          <a:xfrm>
            <a:off x="1691680" y="404664"/>
            <a:ext cx="33843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</a:rPr>
              <a:t>Prévisions Vie 2016</a:t>
            </a:r>
          </a:p>
        </p:txBody>
      </p:sp>
      <p:sp>
        <p:nvSpPr>
          <p:cNvPr id="9" name="Arrondir un rectangle avec un coin du même côté 8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70198"/>
            <a:ext cx="9108504" cy="552458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57200" indent="-457200" algn="just">
              <a:buClr>
                <a:srgbClr val="66B134"/>
              </a:buClr>
              <a:buSzPct val="150000"/>
              <a:defRPr/>
            </a:pPr>
            <a:endParaRPr lang="fr-FR" sz="900" dirty="0" smtClean="0"/>
          </a:p>
          <a:p>
            <a:pPr marL="457200" indent="-457200" algn="just">
              <a:lnSpc>
                <a:spcPts val="2000"/>
              </a:lnSpc>
              <a:buClr>
                <a:srgbClr val="66B134"/>
              </a:buClr>
              <a:buSzPct val="150000"/>
              <a:defRPr/>
            </a:pPr>
            <a:r>
              <a:rPr lang="fr-FR" sz="1600" b="1" dirty="0" smtClean="0">
                <a:solidFill>
                  <a:srgbClr val="1F497D"/>
                </a:solidFill>
                <a:cs typeface="Arial" pitchFamily="34" charset="0"/>
              </a:rPr>
              <a:t>Un environnement proche de celui de 2015…</a:t>
            </a:r>
          </a:p>
          <a:p>
            <a:pPr marL="457200" indent="-457200" algn="just">
              <a:lnSpc>
                <a:spcPts val="2000"/>
              </a:lnSpc>
              <a:buClr>
                <a:srgbClr val="66B134"/>
              </a:buClr>
              <a:buSzPct val="150000"/>
              <a:defRPr/>
            </a:pPr>
            <a:endParaRPr lang="fr-FR" sz="800" b="1" dirty="0" smtClean="0">
              <a:solidFill>
                <a:srgbClr val="1F497D"/>
              </a:solidFill>
              <a:cs typeface="Arial" pitchFamily="34" charset="0"/>
            </a:endParaRPr>
          </a:p>
          <a:p>
            <a:pPr marL="457200" indent="-457200" algn="just">
              <a:buClr>
                <a:srgbClr val="66B134"/>
              </a:buClr>
              <a:buSzPct val="150000"/>
              <a:defRPr/>
            </a:pPr>
            <a:r>
              <a:rPr lang="fr-FR" sz="1600" b="1" dirty="0" smtClean="0"/>
              <a:t>. </a:t>
            </a:r>
            <a:r>
              <a:rPr lang="fr-FR" sz="1600" dirty="0" smtClean="0"/>
              <a:t>Un flux </a:t>
            </a:r>
            <a:r>
              <a:rPr lang="fr-FR" sz="1600" dirty="0"/>
              <a:t>de placement </a:t>
            </a:r>
            <a:r>
              <a:rPr lang="fr-FR" sz="1600" dirty="0" smtClean="0"/>
              <a:t>financier qui devrait continuer à s’améliorer</a:t>
            </a:r>
            <a:endParaRPr lang="fr-FR" sz="1600" dirty="0"/>
          </a:p>
          <a:p>
            <a:pPr marL="457200" indent="-457200" algn="just">
              <a:buClr>
                <a:srgbClr val="66B134"/>
              </a:buClr>
              <a:buSzPct val="150000"/>
              <a:defRPr/>
            </a:pPr>
            <a:endParaRPr lang="fr-FR" sz="800" dirty="0"/>
          </a:p>
          <a:p>
            <a:pPr marL="457200" indent="-457200" algn="just">
              <a:buClr>
                <a:srgbClr val="66B134"/>
              </a:buClr>
              <a:buSzPct val="150000"/>
              <a:defRPr/>
            </a:pPr>
            <a:r>
              <a:rPr lang="fr-FR" sz="1600" b="1" dirty="0">
                <a:cs typeface="Arial" pitchFamily="34" charset="0"/>
              </a:rPr>
              <a:t>    </a:t>
            </a:r>
            <a:r>
              <a:rPr lang="fr-FR" sz="1600" dirty="0"/>
              <a:t>-</a:t>
            </a:r>
            <a:r>
              <a:rPr lang="fr-FR" sz="1600" b="1" dirty="0">
                <a:cs typeface="Arial" pitchFamily="34" charset="0"/>
              </a:rPr>
              <a:t> </a:t>
            </a:r>
            <a:r>
              <a:rPr lang="fr-FR" sz="1600" dirty="0"/>
              <a:t>poursuite de la reprise de l’endettement des </a:t>
            </a:r>
            <a:r>
              <a:rPr lang="fr-FR" sz="1600" dirty="0" smtClean="0"/>
              <a:t>ménages</a:t>
            </a:r>
            <a:endParaRPr lang="fr-FR" sz="1600" dirty="0"/>
          </a:p>
          <a:p>
            <a:pPr marL="457200" indent="-457200" algn="just">
              <a:buClr>
                <a:srgbClr val="66B134"/>
              </a:buClr>
              <a:buSzPct val="150000"/>
              <a:defRPr/>
            </a:pPr>
            <a:r>
              <a:rPr lang="fr-FR" sz="1600" dirty="0" smtClean="0"/>
              <a:t>    </a:t>
            </a:r>
            <a:r>
              <a:rPr lang="fr-FR" sz="1600" dirty="0"/>
              <a:t>- maintien du taux d’épargne des ménages à un niveau </a:t>
            </a:r>
            <a:r>
              <a:rPr lang="fr-FR" sz="1600" dirty="0" smtClean="0"/>
              <a:t>élevé</a:t>
            </a:r>
          </a:p>
          <a:p>
            <a:pPr marL="457200" indent="-457200" algn="just">
              <a:buClr>
                <a:srgbClr val="66B134"/>
              </a:buClr>
              <a:buSzPct val="150000"/>
              <a:defRPr/>
            </a:pPr>
            <a:endParaRPr lang="fr-FR" sz="800" dirty="0" smtClean="0">
              <a:solidFill>
                <a:srgbClr val="FF0000"/>
              </a:solidFill>
            </a:endParaRPr>
          </a:p>
          <a:p>
            <a:pPr marL="457200" indent="-457200" algn="just">
              <a:buClr>
                <a:srgbClr val="66B134"/>
              </a:buClr>
              <a:buSzPct val="150000"/>
              <a:defRPr/>
            </a:pPr>
            <a:endParaRPr lang="fr-FR" sz="800" dirty="0">
              <a:solidFill>
                <a:srgbClr val="FF0000"/>
              </a:solidFill>
            </a:endParaRPr>
          </a:p>
          <a:p>
            <a:pPr marL="457200" indent="-457200" algn="just">
              <a:lnSpc>
                <a:spcPts val="2000"/>
              </a:lnSpc>
              <a:buClr>
                <a:srgbClr val="66B134"/>
              </a:buClr>
              <a:buSzPct val="150000"/>
              <a:defRPr/>
            </a:pPr>
            <a:r>
              <a:rPr lang="fr-FR" sz="1600" b="1" dirty="0" smtClean="0">
                <a:solidFill>
                  <a:srgbClr val="1F497D"/>
                </a:solidFill>
                <a:cs typeface="Arial" pitchFamily="34" charset="0"/>
              </a:rPr>
              <a:t>De </a:t>
            </a:r>
            <a:r>
              <a:rPr lang="fr-FR" sz="1600" b="1" dirty="0">
                <a:solidFill>
                  <a:srgbClr val="1F497D"/>
                </a:solidFill>
                <a:cs typeface="Arial" pitchFamily="34" charset="0"/>
              </a:rPr>
              <a:t>nombreux éléments positifs </a:t>
            </a:r>
            <a:r>
              <a:rPr lang="fr-FR" sz="1600" b="1" dirty="0" smtClean="0">
                <a:solidFill>
                  <a:srgbClr val="1F497D"/>
                </a:solidFill>
                <a:cs typeface="Arial" pitchFamily="34" charset="0"/>
              </a:rPr>
              <a:t>…</a:t>
            </a:r>
          </a:p>
          <a:p>
            <a:pPr marL="457200" indent="-457200" algn="just">
              <a:lnSpc>
                <a:spcPts val="2000"/>
              </a:lnSpc>
              <a:buClr>
                <a:srgbClr val="66B134"/>
              </a:buClr>
              <a:buSzPct val="150000"/>
              <a:defRPr/>
            </a:pPr>
            <a:endParaRPr lang="fr-FR" sz="800" b="1" dirty="0">
              <a:solidFill>
                <a:srgbClr val="1F497D"/>
              </a:solidFill>
              <a:cs typeface="Arial" pitchFamily="34" charset="0"/>
            </a:endParaRPr>
          </a:p>
          <a:p>
            <a:pPr marL="457200" indent="-457200">
              <a:lnSpc>
                <a:spcPts val="2000"/>
              </a:lnSpc>
              <a:buClr>
                <a:srgbClr val="66B134"/>
              </a:buClr>
              <a:buSzPct val="150000"/>
              <a:defRPr/>
            </a:pPr>
            <a:r>
              <a:rPr lang="fr-FR" sz="1600" b="1" dirty="0" smtClean="0">
                <a:solidFill>
                  <a:schemeClr val="accent5"/>
                </a:solidFill>
              </a:rPr>
              <a:t>+</a:t>
            </a:r>
            <a:r>
              <a:rPr lang="fr-FR" sz="1600" dirty="0" smtClean="0"/>
              <a:t> Peu de concurrence des autres placements financiers malgré la baisse du taux de rendement </a:t>
            </a:r>
          </a:p>
          <a:p>
            <a:pPr marL="457200" indent="-457200">
              <a:lnSpc>
                <a:spcPts val="2000"/>
              </a:lnSpc>
              <a:buClr>
                <a:srgbClr val="66B134"/>
              </a:buClr>
              <a:buSzPct val="150000"/>
              <a:defRPr/>
            </a:pPr>
            <a:r>
              <a:rPr lang="fr-FR" sz="1600" dirty="0"/>
              <a:t> </a:t>
            </a:r>
            <a:r>
              <a:rPr lang="fr-FR" sz="1600" dirty="0" smtClean="0"/>
              <a:t>  des supports euros à 2,3%</a:t>
            </a:r>
          </a:p>
          <a:p>
            <a:pPr marL="457200" indent="-457200">
              <a:lnSpc>
                <a:spcPts val="2000"/>
              </a:lnSpc>
              <a:buClr>
                <a:srgbClr val="66B134"/>
              </a:buClr>
              <a:buSzPct val="150000"/>
              <a:defRPr/>
            </a:pPr>
            <a:r>
              <a:rPr lang="fr-FR" sz="1600" b="1" dirty="0" smtClean="0">
                <a:solidFill>
                  <a:schemeClr val="accent5"/>
                </a:solidFill>
              </a:rPr>
              <a:t>+ </a:t>
            </a:r>
            <a:r>
              <a:rPr lang="fr-FR" sz="1600" dirty="0" smtClean="0"/>
              <a:t>Rémunération </a:t>
            </a:r>
            <a:r>
              <a:rPr lang="fr-FR" sz="1600" dirty="0"/>
              <a:t>des livrets soumis à l’impôt et des comptes à terme à des </a:t>
            </a:r>
            <a:r>
              <a:rPr lang="fr-FR" sz="1600" dirty="0" smtClean="0"/>
              <a:t>niveaux bas en liaison </a:t>
            </a:r>
          </a:p>
          <a:p>
            <a:pPr marL="457200" indent="-457200">
              <a:lnSpc>
                <a:spcPts val="2000"/>
              </a:lnSpc>
              <a:buClr>
                <a:srgbClr val="66B134"/>
              </a:buClr>
              <a:buSzPct val="150000"/>
              <a:defRPr/>
            </a:pPr>
            <a:r>
              <a:rPr lang="fr-FR" sz="1600" dirty="0"/>
              <a:t> </a:t>
            </a:r>
            <a:r>
              <a:rPr lang="fr-FR" sz="1600" dirty="0" smtClean="0"/>
              <a:t>  avec le passage en territoire négatif des taux de court terme</a:t>
            </a:r>
            <a:endParaRPr lang="fr-FR" sz="1600" dirty="0"/>
          </a:p>
          <a:p>
            <a:pPr marL="457200" indent="-457200">
              <a:lnSpc>
                <a:spcPts val="2000"/>
              </a:lnSpc>
              <a:buClr>
                <a:srgbClr val="66B134"/>
              </a:buClr>
              <a:buSzPct val="150000"/>
              <a:defRPr/>
            </a:pPr>
            <a:r>
              <a:rPr lang="fr-FR" sz="1600" b="1" dirty="0" smtClean="0">
                <a:solidFill>
                  <a:schemeClr val="accent5"/>
                </a:solidFill>
              </a:rPr>
              <a:t>+ </a:t>
            </a:r>
            <a:r>
              <a:rPr lang="fr-FR" sz="1600" dirty="0" smtClean="0"/>
              <a:t>Baisse du rendement du PEL de 2% à 1,5% depuis le 1</a:t>
            </a:r>
            <a:r>
              <a:rPr lang="fr-FR" sz="1600" baseline="30000" dirty="0" smtClean="0"/>
              <a:t>er</a:t>
            </a:r>
            <a:r>
              <a:rPr lang="fr-FR" sz="1600" dirty="0" smtClean="0"/>
              <a:t> février</a:t>
            </a:r>
          </a:p>
          <a:p>
            <a:pPr indent="-457200">
              <a:lnSpc>
                <a:spcPts val="2000"/>
              </a:lnSpc>
              <a:buClr>
                <a:srgbClr val="66B134"/>
              </a:buClr>
              <a:buSzPct val="150000"/>
              <a:defRPr/>
            </a:pPr>
            <a:r>
              <a:rPr lang="fr-FR" sz="1600" b="1" dirty="0" smtClean="0">
                <a:solidFill>
                  <a:schemeClr val="accent5"/>
                </a:solidFill>
              </a:rPr>
              <a:t>+ </a:t>
            </a:r>
            <a:r>
              <a:rPr lang="fr-FR" sz="1600" dirty="0" smtClean="0"/>
              <a:t>Pas de relèvement prévu du taux du livret A et du LDD (0,75%)</a:t>
            </a:r>
          </a:p>
          <a:p>
            <a:pPr indent="-457200">
              <a:lnSpc>
                <a:spcPts val="2000"/>
              </a:lnSpc>
              <a:buClr>
                <a:srgbClr val="66B134"/>
              </a:buClr>
              <a:buSzPct val="150000"/>
              <a:defRPr/>
            </a:pPr>
            <a:endParaRPr lang="fr-FR" sz="800" dirty="0" smtClean="0"/>
          </a:p>
          <a:p>
            <a:pPr marL="457200" indent="-457200" algn="just">
              <a:buClr>
                <a:srgbClr val="66B134"/>
              </a:buClr>
              <a:buSzPct val="150000"/>
              <a:defRPr/>
            </a:pPr>
            <a:r>
              <a:rPr lang="fr-FR" sz="1600" b="1" dirty="0">
                <a:solidFill>
                  <a:srgbClr val="1F497D"/>
                </a:solidFill>
                <a:cs typeface="Arial" pitchFamily="34" charset="0"/>
              </a:rPr>
              <a:t>Mais un certain nombre d’incertitudes </a:t>
            </a:r>
            <a:r>
              <a:rPr lang="fr-FR" sz="1600" b="1" dirty="0" smtClean="0">
                <a:solidFill>
                  <a:srgbClr val="1F497D"/>
                </a:solidFill>
                <a:cs typeface="Arial" pitchFamily="34" charset="0"/>
              </a:rPr>
              <a:t>…</a:t>
            </a:r>
          </a:p>
          <a:p>
            <a:pPr marL="457200" indent="-457200" algn="just">
              <a:buClr>
                <a:srgbClr val="66B134"/>
              </a:buClr>
              <a:buSzPct val="150000"/>
              <a:defRPr/>
            </a:pPr>
            <a:endParaRPr lang="fr-FR" sz="800" b="1" dirty="0">
              <a:solidFill>
                <a:srgbClr val="1F497D"/>
              </a:solidFill>
              <a:cs typeface="Arial" pitchFamily="34" charset="0"/>
            </a:endParaRPr>
          </a:p>
          <a:p>
            <a:pPr marL="457200" indent="-457200" algn="just">
              <a:buClr>
                <a:srgbClr val="66B134"/>
              </a:buClr>
              <a:buSzPct val="150000"/>
              <a:defRPr/>
            </a:pPr>
            <a:r>
              <a:rPr lang="fr-FR" sz="1600" b="1" dirty="0" smtClean="0">
                <a:solidFill>
                  <a:schemeClr val="accent5"/>
                </a:solidFill>
              </a:rPr>
              <a:t>.  </a:t>
            </a:r>
            <a:r>
              <a:rPr lang="fr-FR" sz="1600" dirty="0"/>
              <a:t>Concurrence du PEL et de l’immobilier </a:t>
            </a:r>
            <a:r>
              <a:rPr lang="fr-FR" sz="1600" dirty="0" smtClean="0"/>
              <a:t>neuf</a:t>
            </a:r>
          </a:p>
          <a:p>
            <a:pPr marL="457200" indent="-457200" algn="just">
              <a:buClr>
                <a:srgbClr val="66B134"/>
              </a:buClr>
              <a:buSzPct val="150000"/>
              <a:defRPr/>
            </a:pPr>
            <a:r>
              <a:rPr lang="fr-FR" sz="1600" b="1" dirty="0">
                <a:solidFill>
                  <a:schemeClr val="accent5"/>
                </a:solidFill>
              </a:rPr>
              <a:t>.</a:t>
            </a:r>
            <a:r>
              <a:rPr lang="fr-FR" sz="1600" b="1" dirty="0"/>
              <a:t>  </a:t>
            </a:r>
            <a:r>
              <a:rPr lang="fr-FR" sz="1600" dirty="0" smtClean="0"/>
              <a:t>Niveau des comptes courants</a:t>
            </a:r>
            <a:endParaRPr lang="fr-FR" sz="1600" dirty="0"/>
          </a:p>
          <a:p>
            <a:pPr marL="457200" indent="-457200" algn="just">
              <a:buClr>
                <a:srgbClr val="66B134"/>
              </a:buClr>
              <a:buSzPct val="150000"/>
              <a:defRPr/>
            </a:pPr>
            <a:r>
              <a:rPr lang="fr-FR" sz="1600" b="1" dirty="0">
                <a:solidFill>
                  <a:schemeClr val="accent5"/>
                </a:solidFill>
              </a:rPr>
              <a:t>.</a:t>
            </a:r>
            <a:r>
              <a:rPr lang="fr-FR" sz="1600" b="1" dirty="0" smtClean="0"/>
              <a:t>  </a:t>
            </a:r>
            <a:r>
              <a:rPr lang="fr-FR" sz="1600" dirty="0"/>
              <a:t>Poursuite de la progression de la Bourse de Paris favorable aux supports UC ?</a:t>
            </a:r>
          </a:p>
          <a:p>
            <a:pPr indent="-457200">
              <a:lnSpc>
                <a:spcPts val="2000"/>
              </a:lnSpc>
              <a:buClr>
                <a:srgbClr val="66B134"/>
              </a:buClr>
              <a:buSzPct val="150000"/>
              <a:defRPr/>
            </a:pPr>
            <a:endParaRPr lang="fr-FR" sz="1600" dirty="0" smtClean="0"/>
          </a:p>
        </p:txBody>
      </p:sp>
    </p:spTree>
    <p:extLst>
      <p:ext uri="{BB962C8B-B14F-4D97-AF65-F5344CB8AC3E}">
        <p14:creationId xmlns:p14="http://schemas.microsoft.com/office/powerpoint/2010/main" val="387546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60000">
                <a:srgbClr val="F0F5FA"/>
              </a:gs>
              <a:gs pos="11000">
                <a:schemeClr val="bg1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3315" name="Titre 1"/>
          <p:cNvSpPr>
            <a:spLocks noGrp="1"/>
          </p:cNvSpPr>
          <p:nvPr>
            <p:ph type="ctrTitle" idx="4294967295"/>
          </p:nvPr>
        </p:nvSpPr>
        <p:spPr bwMode="auto">
          <a:xfrm>
            <a:off x="1619250" y="1412875"/>
            <a:ext cx="75247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fr-FR" sz="2400" b="1" dirty="0" smtClean="0">
                <a:solidFill>
                  <a:schemeClr val="tx2"/>
                </a:solidFill>
                <a:latin typeface="Verdana" panose="020B0604030504040204" pitchFamily="34" charset="0"/>
                <a:cs typeface="Vrinda" panose="020B0502040204020203" pitchFamily="34" charset="0"/>
              </a:rPr>
              <a:t>Les assurances de personnes </a:t>
            </a:r>
            <a:br>
              <a:rPr lang="fr-FR" sz="2400" b="1" dirty="0" smtClean="0">
                <a:solidFill>
                  <a:schemeClr val="tx2"/>
                </a:solidFill>
                <a:latin typeface="Verdana" panose="020B0604030504040204" pitchFamily="34" charset="0"/>
                <a:cs typeface="Vrinda" panose="020B0502040204020203" pitchFamily="34" charset="0"/>
              </a:rPr>
            </a:br>
            <a:r>
              <a:rPr lang="fr-FR" sz="2400" b="1" dirty="0" smtClean="0">
                <a:solidFill>
                  <a:schemeClr val="tx2"/>
                </a:solidFill>
                <a:latin typeface="Verdana" panose="020B0604030504040204" pitchFamily="34" charset="0"/>
                <a:cs typeface="Vrinda" panose="020B0502040204020203" pitchFamily="34" charset="0"/>
              </a:rPr>
              <a:t>au début de l'année 2016</a:t>
            </a:r>
          </a:p>
        </p:txBody>
      </p:sp>
      <p:sp>
        <p:nvSpPr>
          <p:cNvPr id="10" name="Arrondir un rectangle avec un coin du même côté 9"/>
          <p:cNvSpPr/>
          <p:nvPr/>
        </p:nvSpPr>
        <p:spPr>
          <a:xfrm rot="5400000">
            <a:off x="450057" y="891381"/>
            <a:ext cx="647700" cy="1547813"/>
          </a:xfrm>
          <a:prstGeom prst="round2Same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 8" descr="LOGO-AF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5373216"/>
            <a:ext cx="2687320" cy="1094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re 1"/>
          <p:cNvSpPr txBox="1">
            <a:spLocks/>
          </p:cNvSpPr>
          <p:nvPr/>
        </p:nvSpPr>
        <p:spPr bwMode="auto">
          <a:xfrm>
            <a:off x="0" y="6309320"/>
            <a:ext cx="6300192" cy="54868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r>
              <a:rPr lang="fr-FR" sz="12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AFA, mars 2016</a:t>
            </a:r>
          </a:p>
        </p:txBody>
      </p:sp>
    </p:spTree>
    <p:extLst>
      <p:ext uri="{BB962C8B-B14F-4D97-AF65-F5344CB8AC3E}">
        <p14:creationId xmlns:p14="http://schemas.microsoft.com/office/powerpoint/2010/main" val="15017836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58" name="Text Box 125"/>
          <p:cNvSpPr txBox="1">
            <a:spLocks noChangeArrowheads="1"/>
          </p:cNvSpPr>
          <p:nvPr/>
        </p:nvSpPr>
        <p:spPr bwMode="auto">
          <a:xfrm>
            <a:off x="1691680" y="476672"/>
            <a:ext cx="66247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Les assurances de personnes en 2015</a:t>
            </a:r>
            <a:endParaRPr lang="fr-FR" sz="2000" dirty="0">
              <a:solidFill>
                <a:schemeClr val="tx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10" name="Arrondir un rectangle avec un coin du même côté 9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014570"/>
              </p:ext>
            </p:extLst>
          </p:nvPr>
        </p:nvGraphicFramePr>
        <p:xfrm>
          <a:off x="1043608" y="1988840"/>
          <a:ext cx="6552727" cy="232024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816424"/>
                <a:gridCol w="738315"/>
                <a:gridCol w="917869"/>
                <a:gridCol w="1080119"/>
              </a:tblGrid>
              <a:tr h="527327">
                <a:tc>
                  <a:txBody>
                    <a:bodyPr/>
                    <a:lstStyle/>
                    <a:p>
                      <a:pPr algn="ctr"/>
                      <a:r>
                        <a:rPr lang="fr-FR" sz="1200" cap="none" dirty="0" smtClean="0">
                          <a:latin typeface="Verdana" pitchFamily="34" charset="0"/>
                        </a:rPr>
                        <a:t>Affaires directes (Md€)</a:t>
                      </a:r>
                      <a:endParaRPr lang="fr-FR" sz="1200" cap="small" dirty="0" smtClean="0">
                        <a:latin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cap="none" baseline="0" dirty="0" smtClean="0">
                          <a:latin typeface="Verdana" pitchFamily="34" charset="0"/>
                        </a:rPr>
                        <a:t>2014 </a:t>
                      </a:r>
                      <a:endParaRPr lang="fr-FR" sz="1200" cap="none" baseline="0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cap="small" dirty="0" smtClean="0">
                          <a:latin typeface="Verdana" pitchFamily="34" charset="0"/>
                        </a:rPr>
                        <a:t>2015</a:t>
                      </a:r>
                      <a:r>
                        <a:rPr lang="fr-FR" sz="1200" cap="small" baseline="0" dirty="0" smtClean="0">
                          <a:latin typeface="Verdana" pitchFamily="34" charset="0"/>
                        </a:rPr>
                        <a:t>(</a:t>
                      </a:r>
                      <a:r>
                        <a:rPr lang="fr-FR" sz="1200" cap="none" baseline="0" dirty="0" smtClean="0">
                          <a:latin typeface="Verdana" pitchFamily="34" charset="0"/>
                        </a:rPr>
                        <a:t>e</a:t>
                      </a:r>
                      <a:r>
                        <a:rPr lang="fr-FR" sz="1200" cap="small" baseline="0" dirty="0" smtClean="0">
                          <a:latin typeface="Verdana" pitchFamily="34" charset="0"/>
                        </a:rPr>
                        <a:t>)</a:t>
                      </a:r>
                      <a:endParaRPr lang="fr-FR" sz="1200" cap="small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cap="none" dirty="0" smtClean="0">
                          <a:latin typeface="Verdana" pitchFamily="34" charset="0"/>
                        </a:rPr>
                        <a:t>Variation</a:t>
                      </a:r>
                      <a:endParaRPr lang="fr-FR" sz="1200" cap="small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8819">
                <a:tc>
                  <a:txBody>
                    <a:bodyPr/>
                    <a:lstStyle/>
                    <a:p>
                      <a:pPr algn="l"/>
                      <a:r>
                        <a:rPr lang="fr-FR" sz="1200" b="1" cap="none" dirty="0" smtClean="0">
                          <a:latin typeface="Verdana" pitchFamily="34" charset="0"/>
                        </a:rPr>
                        <a:t>Cotisations</a:t>
                      </a:r>
                      <a:endParaRPr lang="fr-FR" sz="12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41338" algn="dec"/>
                        </a:tabLst>
                      </a:pPr>
                      <a:r>
                        <a:rPr lang="fr-FR" sz="1200" b="1" cap="none" dirty="0" smtClean="0">
                          <a:latin typeface="Verdana" pitchFamily="34" charset="0"/>
                          <a:cs typeface="Arial" pitchFamily="34" charset="0"/>
                        </a:rPr>
                        <a:t>149,1</a:t>
                      </a:r>
                      <a:endParaRPr lang="fr-FR" sz="12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627063" algn="r"/>
                        </a:tabLst>
                      </a:pPr>
                      <a:r>
                        <a:rPr lang="fr-FR" sz="1200" b="1" cap="none" dirty="0" smtClean="0">
                          <a:latin typeface="Verdana" pitchFamily="34" charset="0"/>
                          <a:cs typeface="Arial" pitchFamily="34" charset="0"/>
                        </a:rPr>
                        <a:t>156,1</a:t>
                      </a:r>
                      <a:endParaRPr lang="fr-FR" sz="12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719138" algn="r"/>
                        </a:tabLst>
                      </a:pPr>
                      <a:r>
                        <a:rPr lang="fr-FR" sz="1200" b="1" cap="none" dirty="0" smtClean="0">
                          <a:latin typeface="Verdana" pitchFamily="34" charset="0"/>
                          <a:cs typeface="Arial" pitchFamily="34" charset="0"/>
                        </a:rPr>
                        <a:t>+ 4,7 %</a:t>
                      </a:r>
                      <a:endParaRPr lang="fr-FR" sz="12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19">
                <a:tc>
                  <a:txBody>
                    <a:bodyPr/>
                    <a:lstStyle/>
                    <a:p>
                      <a:pPr algn="l"/>
                      <a:r>
                        <a:rPr lang="fr-FR" sz="1200" cap="none" dirty="0" smtClean="0">
                          <a:latin typeface="Verdana" pitchFamily="34" charset="0"/>
                        </a:rPr>
                        <a:t>  dont vie et capitalisation</a:t>
                      </a:r>
                      <a:endParaRPr lang="fr-FR" sz="12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41338" algn="dec"/>
                        </a:tabLst>
                      </a:pPr>
                      <a:r>
                        <a:rPr lang="fr-FR" sz="1200" b="0" cap="none" dirty="0" smtClean="0">
                          <a:solidFill>
                            <a:schemeClr val="tx1"/>
                          </a:solidFill>
                          <a:latin typeface="Verdana" pitchFamily="34" charset="0"/>
                          <a:cs typeface="Arial" pitchFamily="34" charset="0"/>
                        </a:rPr>
                        <a:t>129,0</a:t>
                      </a:r>
                      <a:endParaRPr lang="fr-FR" sz="1200" b="0" cap="none" dirty="0">
                        <a:solidFill>
                          <a:schemeClr val="tx1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627063" algn="r"/>
                        </a:tabLst>
                      </a:pPr>
                      <a:r>
                        <a:rPr lang="fr-FR" sz="1200" b="0" cap="none" dirty="0" smtClean="0">
                          <a:solidFill>
                            <a:schemeClr val="tx1"/>
                          </a:solidFill>
                          <a:latin typeface="Verdana" pitchFamily="34" charset="0"/>
                          <a:cs typeface="Arial" pitchFamily="34" charset="0"/>
                        </a:rPr>
                        <a:t>135,3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719138" algn="r"/>
                        </a:tabLst>
                      </a:pPr>
                      <a:r>
                        <a:rPr lang="fr-FR" sz="1200" b="0" cap="none" dirty="0" smtClean="0">
                          <a:latin typeface="Verdana" pitchFamily="34" charset="0"/>
                          <a:cs typeface="Arial" pitchFamily="34" charset="0"/>
                        </a:rPr>
                        <a:t>+ 4,9 %</a:t>
                      </a:r>
                      <a:endParaRPr lang="fr-FR" sz="12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19">
                <a:tc>
                  <a:txBody>
                    <a:bodyPr/>
                    <a:lstStyle/>
                    <a:p>
                      <a:pPr algn="l"/>
                      <a:r>
                        <a:rPr lang="fr-FR" sz="1200" cap="none" dirty="0" smtClean="0">
                          <a:latin typeface="Verdana" pitchFamily="34" charset="0"/>
                        </a:rPr>
                        <a:t>  dont santé et accidents</a:t>
                      </a:r>
                      <a:endParaRPr lang="fr-FR" sz="12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41338" algn="dec"/>
                        </a:tabLst>
                      </a:pPr>
                      <a:r>
                        <a:rPr lang="fr-FR" sz="1200" b="0" cap="none" dirty="0" smtClean="0">
                          <a:solidFill>
                            <a:schemeClr val="tx1"/>
                          </a:solidFill>
                          <a:latin typeface="Verdana" pitchFamily="34" charset="0"/>
                          <a:cs typeface="Arial" pitchFamily="34" charset="0"/>
                        </a:rPr>
                        <a:t>  20,1</a:t>
                      </a:r>
                      <a:endParaRPr lang="fr-FR" sz="1200" b="0" cap="none" dirty="0">
                        <a:solidFill>
                          <a:schemeClr val="tx1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627063" algn="r"/>
                        </a:tabLst>
                      </a:pPr>
                      <a:r>
                        <a:rPr lang="fr-FR" sz="1200" b="0" cap="none" dirty="0" smtClean="0">
                          <a:solidFill>
                            <a:schemeClr val="tx1"/>
                          </a:solidFill>
                          <a:latin typeface="Verdana" pitchFamily="34" charset="0"/>
                          <a:cs typeface="Arial" pitchFamily="34" charset="0"/>
                        </a:rPr>
                        <a:t>20,8</a:t>
                      </a:r>
                      <a:endParaRPr lang="fr-FR" sz="1200" b="0" cap="none" dirty="0">
                        <a:solidFill>
                          <a:schemeClr val="tx1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719138" algn="r"/>
                        </a:tabLst>
                      </a:pPr>
                      <a:r>
                        <a:rPr lang="fr-FR" sz="1200" b="0" cap="none" dirty="0" smtClean="0">
                          <a:latin typeface="Verdana" pitchFamily="34" charset="0"/>
                          <a:cs typeface="Arial" pitchFamily="34" charset="0"/>
                        </a:rPr>
                        <a:t>+ 3,1 %</a:t>
                      </a:r>
                      <a:endParaRPr lang="fr-FR" sz="12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98819">
                <a:tc>
                  <a:txBody>
                    <a:bodyPr/>
                    <a:lstStyle/>
                    <a:p>
                      <a:pPr algn="l"/>
                      <a:r>
                        <a:rPr lang="fr-FR" sz="1200" b="1" cap="none" dirty="0" smtClean="0">
                          <a:latin typeface="Verdana" pitchFamily="34" charset="0"/>
                        </a:rPr>
                        <a:t>Prestations,</a:t>
                      </a:r>
                      <a:r>
                        <a:rPr lang="fr-FR" sz="1200" b="1" cap="none" baseline="0" dirty="0" smtClean="0">
                          <a:latin typeface="Verdana" pitchFamily="34" charset="0"/>
                        </a:rPr>
                        <a:t> rachats et sinistres</a:t>
                      </a:r>
                      <a:endParaRPr lang="fr-FR" sz="12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41338" algn="dec"/>
                        </a:tabLst>
                      </a:pPr>
                      <a:r>
                        <a:rPr lang="fr-FR" sz="1200" b="1" cap="none" dirty="0" smtClean="0">
                          <a:latin typeface="Verdana" pitchFamily="34" charset="0"/>
                          <a:cs typeface="Arial" pitchFamily="34" charset="0"/>
                        </a:rPr>
                        <a:t>121,4</a:t>
                      </a:r>
                      <a:endParaRPr lang="fr-FR" sz="12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627063" algn="r"/>
                        </a:tabLst>
                      </a:pPr>
                      <a:r>
                        <a:rPr lang="fr-FR" sz="1200" b="1" cap="none" dirty="0" smtClean="0">
                          <a:latin typeface="Verdana" pitchFamily="34" charset="0"/>
                          <a:cs typeface="Arial" pitchFamily="34" charset="0"/>
                        </a:rPr>
                        <a:t>126,6</a:t>
                      </a:r>
                      <a:endParaRPr lang="fr-FR" sz="12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719138" algn="r"/>
                        </a:tabLst>
                      </a:pPr>
                      <a:r>
                        <a:rPr lang="fr-FR" sz="1200" b="1" cap="none" dirty="0" smtClean="0">
                          <a:latin typeface="Verdana" pitchFamily="34" charset="0"/>
                          <a:cs typeface="Arial" pitchFamily="34" charset="0"/>
                        </a:rPr>
                        <a:t>+ 4,2 %</a:t>
                      </a:r>
                      <a:endParaRPr lang="fr-FR" sz="1200" b="1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19">
                <a:tc>
                  <a:txBody>
                    <a:bodyPr/>
                    <a:lstStyle/>
                    <a:p>
                      <a:pPr algn="l"/>
                      <a:r>
                        <a:rPr lang="fr-FR" sz="1200" cap="none" dirty="0" smtClean="0">
                          <a:latin typeface="Verdana" pitchFamily="34" charset="0"/>
                        </a:rPr>
                        <a:t>  dont vie et capitalisation</a:t>
                      </a:r>
                      <a:endParaRPr lang="fr-FR" sz="12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41338" algn="dec"/>
                        </a:tabLst>
                      </a:pPr>
                      <a:r>
                        <a:rPr lang="fr-FR" sz="1200" b="0" cap="none" dirty="0" smtClean="0">
                          <a:solidFill>
                            <a:schemeClr val="tx1"/>
                          </a:solidFill>
                          <a:latin typeface="Verdana" pitchFamily="34" charset="0"/>
                          <a:cs typeface="Arial" pitchFamily="34" charset="0"/>
                        </a:rPr>
                        <a:t>106,3</a:t>
                      </a:r>
                      <a:endParaRPr lang="fr-FR" sz="1200" b="0" cap="none" dirty="0">
                        <a:solidFill>
                          <a:schemeClr val="tx1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627063" algn="r"/>
                        </a:tabLst>
                      </a:pPr>
                      <a:r>
                        <a:rPr lang="fr-FR" sz="1200" b="0" cap="none" dirty="0" smtClean="0">
                          <a:solidFill>
                            <a:schemeClr val="tx1"/>
                          </a:solidFill>
                          <a:latin typeface="Verdana" pitchFamily="34" charset="0"/>
                          <a:cs typeface="Arial" pitchFamily="34" charset="0"/>
                        </a:rPr>
                        <a:t>110,7</a:t>
                      </a:r>
                    </a:p>
                  </a:txBody>
                  <a:tcPr anchor="ctr"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719138" algn="r"/>
                        </a:tabLst>
                      </a:pPr>
                      <a:r>
                        <a:rPr lang="fr-FR" sz="1200" b="0" cap="none" dirty="0" smtClean="0">
                          <a:latin typeface="Verdana" pitchFamily="34" charset="0"/>
                          <a:cs typeface="Arial" pitchFamily="34" charset="0"/>
                        </a:rPr>
                        <a:t>+ 4,1 %</a:t>
                      </a:r>
                      <a:endParaRPr lang="fr-FR" sz="12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19">
                <a:tc>
                  <a:txBody>
                    <a:bodyPr/>
                    <a:lstStyle/>
                    <a:p>
                      <a:pPr algn="l"/>
                      <a:r>
                        <a:rPr lang="fr-FR" sz="1200" cap="none" dirty="0" smtClean="0">
                          <a:latin typeface="Verdana" pitchFamily="34" charset="0"/>
                        </a:rPr>
                        <a:t>  dont santé et accidents *</a:t>
                      </a:r>
                      <a:endParaRPr lang="fr-FR" sz="12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41338" algn="dec"/>
                        </a:tabLst>
                      </a:pPr>
                      <a:r>
                        <a:rPr lang="fr-FR" sz="1200" b="0" cap="none" dirty="0" smtClean="0">
                          <a:solidFill>
                            <a:schemeClr val="tx1"/>
                          </a:solidFill>
                          <a:latin typeface="Verdana" pitchFamily="34" charset="0"/>
                          <a:cs typeface="Arial" pitchFamily="34" charset="0"/>
                        </a:rPr>
                        <a:t>  15,1</a:t>
                      </a:r>
                      <a:endParaRPr lang="fr-FR" sz="1200" b="0" cap="none" dirty="0">
                        <a:solidFill>
                          <a:schemeClr val="tx1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627063" algn="r"/>
                        </a:tabLst>
                      </a:pPr>
                      <a:r>
                        <a:rPr lang="fr-FR" sz="1200" b="0" cap="none" dirty="0" smtClean="0">
                          <a:solidFill>
                            <a:schemeClr val="tx1"/>
                          </a:solidFill>
                          <a:latin typeface="Verdana" pitchFamily="34" charset="0"/>
                          <a:cs typeface="Arial" pitchFamily="34" charset="0"/>
                        </a:rPr>
                        <a:t>15,9</a:t>
                      </a:r>
                      <a:endParaRPr lang="fr-FR" sz="1200" b="0" cap="none" dirty="0">
                        <a:solidFill>
                          <a:schemeClr val="tx1"/>
                        </a:solidFill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719138" algn="r"/>
                        </a:tabLst>
                      </a:pPr>
                      <a:r>
                        <a:rPr lang="fr-FR" sz="1200" b="0" cap="none" dirty="0" smtClean="0">
                          <a:latin typeface="Verdana" pitchFamily="34" charset="0"/>
                          <a:cs typeface="Arial" pitchFamily="34" charset="0"/>
                        </a:rPr>
                        <a:t>+ 5,1 %</a:t>
                      </a:r>
                      <a:endParaRPr lang="fr-FR" sz="1200" b="0" cap="none" dirty="0"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1" name="Text Box 125"/>
          <p:cNvSpPr txBox="1">
            <a:spLocks noChangeArrowheads="1"/>
          </p:cNvSpPr>
          <p:nvPr/>
        </p:nvSpPr>
        <p:spPr bwMode="auto">
          <a:xfrm>
            <a:off x="5508104" y="5846879"/>
            <a:ext cx="38164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Une progression des cotisations et des prestations à un rythme supérieur à l’économie</a:t>
            </a:r>
            <a:endParaRPr lang="fr-FR" sz="1200" dirty="0">
              <a:solidFill>
                <a:schemeClr val="tx2">
                  <a:lumMod val="50000"/>
                </a:schemeClr>
              </a:solidFill>
              <a:latin typeface="Verdana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456135"/>
              </p:ext>
            </p:extLst>
          </p:nvPr>
        </p:nvGraphicFramePr>
        <p:xfrm>
          <a:off x="1060483" y="4725144"/>
          <a:ext cx="6552727" cy="298819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3816424"/>
                <a:gridCol w="738315"/>
                <a:gridCol w="917869"/>
                <a:gridCol w="1080119"/>
              </a:tblGrid>
              <a:tr h="298819">
                <a:tc>
                  <a:txBody>
                    <a:bodyPr/>
                    <a:lstStyle/>
                    <a:p>
                      <a:pPr algn="l"/>
                      <a:r>
                        <a:rPr lang="fr-FR" sz="1200" b="0" cap="none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Croissance du PIB **</a:t>
                      </a:r>
                      <a:endParaRPr lang="fr-FR" sz="1200" b="0" cap="none" dirty="0">
                        <a:solidFill>
                          <a:schemeClr val="tx1"/>
                        </a:solidFill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41338" algn="dec"/>
                        </a:tabLst>
                      </a:pPr>
                      <a:r>
                        <a:rPr lang="fr-FR" sz="1200" b="0" cap="none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2 062</a:t>
                      </a:r>
                      <a:endParaRPr lang="fr-FR" sz="1200" b="0" cap="none" dirty="0">
                        <a:solidFill>
                          <a:schemeClr val="tx1"/>
                        </a:solidFill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627063" algn="r"/>
                        </a:tabLst>
                      </a:pPr>
                      <a:r>
                        <a:rPr lang="fr-FR" sz="1200" b="0" cap="none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2 086</a:t>
                      </a:r>
                      <a:endParaRPr lang="fr-FR" sz="1200" b="0" cap="none" dirty="0">
                        <a:solidFill>
                          <a:schemeClr val="tx1"/>
                        </a:solidFill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719138" algn="r"/>
                        </a:tabLst>
                      </a:pPr>
                      <a:r>
                        <a:rPr lang="fr-FR" sz="1200" b="0" cap="none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+ 1,1 %</a:t>
                      </a:r>
                      <a:endParaRPr lang="fr-FR" sz="1200" b="0" cap="none" dirty="0">
                        <a:solidFill>
                          <a:schemeClr val="tx1"/>
                        </a:solidFill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 Box 125"/>
          <p:cNvSpPr txBox="1">
            <a:spLocks noChangeArrowheads="1"/>
          </p:cNvSpPr>
          <p:nvPr/>
        </p:nvSpPr>
        <p:spPr bwMode="auto">
          <a:xfrm>
            <a:off x="1043608" y="5373216"/>
            <a:ext cx="38164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900" i="1" dirty="0" smtClean="0">
                <a:latin typeface="Verdana" pitchFamily="34" charset="0"/>
              </a:rPr>
              <a:t>* y compris les dotations aux provisions</a:t>
            </a:r>
          </a:p>
          <a:p>
            <a:r>
              <a:rPr lang="fr-FR" sz="900" i="1" dirty="0" smtClean="0">
                <a:latin typeface="Verdana" pitchFamily="34" charset="0"/>
              </a:rPr>
              <a:t>** en volume</a:t>
            </a:r>
            <a:endParaRPr lang="fr-FR" sz="900" i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280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60000">
                <a:srgbClr val="F0F5FA"/>
              </a:gs>
              <a:gs pos="11000">
                <a:schemeClr val="bg1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52" name="Titre 1"/>
          <p:cNvSpPr>
            <a:spLocks noGrp="1"/>
          </p:cNvSpPr>
          <p:nvPr>
            <p:ph type="ctrTitle" idx="4294967295"/>
          </p:nvPr>
        </p:nvSpPr>
        <p:spPr>
          <a:xfrm>
            <a:off x="1619672" y="1412776"/>
            <a:ext cx="7524328" cy="792088"/>
          </a:xfrm>
          <a:prstGeom prst="rect">
            <a:avLst/>
          </a:prstGeom>
        </p:spPr>
        <p:txBody>
          <a:bodyPr/>
          <a:lstStyle/>
          <a:p>
            <a:pPr algn="l" eaLnBrk="1" hangingPunct="1">
              <a:defRPr/>
            </a:pPr>
            <a:r>
              <a:rPr lang="fr-FR" sz="2400" b="1" dirty="0" smtClean="0">
                <a:solidFill>
                  <a:schemeClr val="tx2"/>
                </a:solidFill>
                <a:latin typeface="Verdana" pitchFamily="34" charset="0"/>
                <a:cs typeface="Vrinda" pitchFamily="2" charset="0"/>
              </a:rPr>
              <a:t>ASSURANCE VIE</a:t>
            </a:r>
            <a:br>
              <a:rPr lang="fr-FR" sz="2400" b="1" dirty="0" smtClean="0">
                <a:solidFill>
                  <a:schemeClr val="tx2"/>
                </a:solidFill>
                <a:latin typeface="Verdana" pitchFamily="34" charset="0"/>
                <a:cs typeface="Vrinda" pitchFamily="2" charset="0"/>
              </a:rPr>
            </a:br>
            <a:r>
              <a:rPr lang="fr-FR" sz="2400" b="1" dirty="0" smtClean="0">
                <a:solidFill>
                  <a:schemeClr val="tx2"/>
                </a:solidFill>
                <a:latin typeface="Verdana" pitchFamily="34" charset="0"/>
                <a:cs typeface="Vrinda" pitchFamily="2" charset="0"/>
              </a:rPr>
              <a:t>(Contrats en cas de vie, en cas de décès, capitalisation)</a:t>
            </a:r>
          </a:p>
        </p:txBody>
      </p:sp>
      <p:sp>
        <p:nvSpPr>
          <p:cNvPr id="10" name="Arrondir un rectangle avec un coin du même côté 9"/>
          <p:cNvSpPr/>
          <p:nvPr/>
        </p:nvSpPr>
        <p:spPr>
          <a:xfrm rot="5400000">
            <a:off x="449796" y="890972"/>
            <a:ext cx="648072" cy="1547664"/>
          </a:xfrm>
          <a:prstGeom prst="round2Same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lang="fr-FR" sz="12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LOGO-AF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5373216"/>
            <a:ext cx="2687320" cy="1094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0" y="6309320"/>
            <a:ext cx="6300192" cy="54868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r>
              <a:rPr lang="fr-FR" sz="12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AFA, mars 2016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rrondir un rectangle avec un coin du même côté 21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5513152" y="5938894"/>
            <a:ext cx="3235312" cy="51444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0" lvl="1">
              <a:spcBef>
                <a:spcPts val="400"/>
              </a:spcBef>
              <a:buClr>
                <a:srgbClr val="3B549E"/>
              </a:buClr>
              <a:tabLst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</a:pPr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Un taux d'épargne qui poursuit sa progression</a:t>
            </a:r>
            <a:endParaRPr lang="fr-FR" sz="1200" b="1" dirty="0">
              <a:solidFill>
                <a:srgbClr val="00206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Text Box 125"/>
          <p:cNvSpPr txBox="1">
            <a:spLocks noChangeArrowheads="1"/>
          </p:cNvSpPr>
          <p:nvPr/>
        </p:nvSpPr>
        <p:spPr bwMode="auto">
          <a:xfrm>
            <a:off x="1691680" y="436602"/>
            <a:ext cx="43924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</a:rPr>
              <a:t>Taux d'épargne des ménages</a:t>
            </a:r>
            <a:endParaRPr lang="fr-FR" sz="20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03648" y="5381581"/>
            <a:ext cx="13527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342900" indent="-342900" defTabSz="762000">
              <a:lnSpc>
                <a:spcPct val="90000"/>
              </a:lnSpc>
              <a:spcBef>
                <a:spcPct val="20000"/>
              </a:spcBef>
              <a:buClr>
                <a:srgbClr val="92D050"/>
              </a:buClr>
              <a:buSzPct val="150000"/>
            </a:pPr>
            <a:r>
              <a:rPr lang="fr-FR" sz="1000" dirty="0" smtClean="0">
                <a:latin typeface="Verdana" pitchFamily="34" charset="0"/>
                <a:cs typeface="Arial" charset="0"/>
              </a:rPr>
              <a:t>Source </a:t>
            </a:r>
            <a:r>
              <a:rPr lang="fr-FR" sz="1000" dirty="0">
                <a:latin typeface="Verdana" pitchFamily="34" charset="0"/>
                <a:cs typeface="Arial" charset="0"/>
              </a:rPr>
              <a:t>: </a:t>
            </a:r>
            <a:r>
              <a:rPr lang="fr-FR" sz="1000" dirty="0" smtClean="0">
                <a:latin typeface="Verdana" pitchFamily="34" charset="0"/>
                <a:cs typeface="Arial" charset="0"/>
              </a:rPr>
              <a:t>Insee</a:t>
            </a:r>
            <a:endParaRPr lang="fr-FR" sz="1000" dirty="0">
              <a:latin typeface="Verdana" pitchFamily="34" charset="0"/>
              <a:cs typeface="Arial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814" y="1438899"/>
            <a:ext cx="5972152" cy="389780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rrondir un rectangle avec un coin du même côté 12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1"/>
          <p:cNvSpPr txBox="1"/>
          <p:nvPr/>
        </p:nvSpPr>
        <p:spPr>
          <a:xfrm>
            <a:off x="5543600" y="5877272"/>
            <a:ext cx="3420888" cy="50405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Forte corrélation entre flux de </a:t>
            </a:r>
          </a:p>
          <a:p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placements financiers des ménages et endettement</a:t>
            </a:r>
            <a:endParaRPr lang="fr-FR" sz="12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9" name="Text Box 125"/>
          <p:cNvSpPr txBox="1">
            <a:spLocks noChangeArrowheads="1"/>
          </p:cNvSpPr>
          <p:nvPr/>
        </p:nvSpPr>
        <p:spPr bwMode="auto">
          <a:xfrm>
            <a:off x="1691680" y="404664"/>
            <a:ext cx="72728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</a:rPr>
              <a:t>Endettement et flux de placements de financiers</a:t>
            </a:r>
            <a:endParaRPr lang="fr-FR" sz="20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2376798" y="5320798"/>
            <a:ext cx="310703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342900" indent="-342900" defTabSz="762000">
              <a:lnSpc>
                <a:spcPct val="90000"/>
              </a:lnSpc>
              <a:spcBef>
                <a:spcPct val="20000"/>
              </a:spcBef>
              <a:buClr>
                <a:srgbClr val="92D050"/>
              </a:buClr>
              <a:buSzPct val="150000"/>
            </a:pPr>
            <a:r>
              <a:rPr lang="fr-FR" sz="1000" dirty="0" smtClean="0">
                <a:latin typeface="Verdana" pitchFamily="34" charset="0"/>
                <a:cs typeface="Arial" charset="0"/>
              </a:rPr>
              <a:t>Sources </a:t>
            </a:r>
            <a:r>
              <a:rPr lang="fr-FR" sz="1000" dirty="0">
                <a:latin typeface="Verdana" pitchFamily="34" charset="0"/>
                <a:cs typeface="Arial" charset="0"/>
              </a:rPr>
              <a:t>: </a:t>
            </a:r>
            <a:r>
              <a:rPr lang="fr-FR" sz="1000" dirty="0" smtClean="0">
                <a:latin typeface="Verdana" pitchFamily="34" charset="0"/>
                <a:cs typeface="Arial" charset="0"/>
              </a:rPr>
              <a:t>Banque de France et AFA</a:t>
            </a:r>
            <a:endParaRPr lang="fr-FR" sz="1000" dirty="0">
              <a:latin typeface="Verdana" pitchFamily="34" charset="0"/>
              <a:cs typeface="Arial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2370413" y="5544914"/>
            <a:ext cx="155351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342900" indent="-342900" defTabSz="762000">
              <a:lnSpc>
                <a:spcPct val="90000"/>
              </a:lnSpc>
              <a:spcBef>
                <a:spcPct val="20000"/>
              </a:spcBef>
              <a:buClr>
                <a:srgbClr val="92D050"/>
              </a:buClr>
              <a:buSzPct val="150000"/>
            </a:pPr>
            <a:r>
              <a:rPr lang="fr-FR" sz="1000" dirty="0" smtClean="0">
                <a:latin typeface="Verdana" pitchFamily="34" charset="0"/>
                <a:cs typeface="Arial" charset="0"/>
              </a:rPr>
              <a:t>Cumul sur 12 mois</a:t>
            </a:r>
            <a:endParaRPr lang="fr-FR" sz="1000" dirty="0">
              <a:latin typeface="Verdana" pitchFamily="34" charset="0"/>
              <a:cs typeface="Arial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2446" y="1201397"/>
            <a:ext cx="5328592" cy="404012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ZoneTexte 29"/>
          <p:cNvSpPr txBox="1"/>
          <p:nvPr/>
        </p:nvSpPr>
        <p:spPr>
          <a:xfrm>
            <a:off x="7706460" y="2474377"/>
            <a:ext cx="131574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Verdana" pitchFamily="34" charset="0"/>
              </a:rPr>
              <a:t>A</a:t>
            </a:r>
            <a:r>
              <a:rPr lang="fr-FR" sz="1400" dirty="0" smtClean="0">
                <a:latin typeface="Verdana" pitchFamily="34" charset="0"/>
              </a:rPr>
              <a:t>u </a:t>
            </a:r>
          </a:p>
          <a:p>
            <a:pPr algn="ctr"/>
            <a:r>
              <a:rPr lang="fr-FR" sz="1400" dirty="0">
                <a:latin typeface="Verdana" pitchFamily="34" charset="0"/>
              </a:rPr>
              <a:t>9</a:t>
            </a:r>
            <a:r>
              <a:rPr lang="fr-FR" sz="1400" dirty="0" smtClean="0">
                <a:latin typeface="Verdana" pitchFamily="34" charset="0"/>
              </a:rPr>
              <a:t> mars</a:t>
            </a:r>
            <a:endParaRPr lang="fr-FR" sz="1400" dirty="0">
              <a:latin typeface="Verdana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838" y="1253076"/>
            <a:ext cx="6906718" cy="4269085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7890128" y="3948638"/>
            <a:ext cx="10081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Verdana" pitchFamily="34" charset="0"/>
              </a:rPr>
              <a:t>Tec 10</a:t>
            </a:r>
          </a:p>
          <a:p>
            <a:pPr algn="ctr"/>
            <a:r>
              <a:rPr lang="fr-FR" sz="1400" dirty="0" smtClean="0">
                <a:latin typeface="Verdana" pitchFamily="34" charset="0"/>
              </a:rPr>
              <a:t> 0,53 %</a:t>
            </a:r>
            <a:endParaRPr lang="fr-FR" sz="1400" dirty="0">
              <a:latin typeface="Verdana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7879354" y="4515938"/>
            <a:ext cx="114285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Verdana" pitchFamily="34" charset="0"/>
              </a:rPr>
              <a:t>E3M </a:t>
            </a:r>
          </a:p>
          <a:p>
            <a:pPr algn="ctr"/>
            <a:r>
              <a:rPr lang="fr-FR" sz="1400" dirty="0" smtClean="0">
                <a:latin typeface="Verdana" pitchFamily="34" charset="0"/>
              </a:rPr>
              <a:t> - 0,22 %</a:t>
            </a:r>
            <a:endParaRPr lang="fr-FR" sz="1400" dirty="0">
              <a:latin typeface="Verdana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879354" y="3048335"/>
            <a:ext cx="10081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Verdana" pitchFamily="34" charset="0"/>
              </a:rPr>
              <a:t>Livret A</a:t>
            </a:r>
          </a:p>
          <a:p>
            <a:pPr algn="ctr"/>
            <a:r>
              <a:rPr lang="fr-FR" sz="1400" dirty="0" smtClean="0">
                <a:latin typeface="Verdana" pitchFamily="34" charset="0"/>
              </a:rPr>
              <a:t>0,75%</a:t>
            </a:r>
            <a:endParaRPr lang="fr-FR" sz="1400" dirty="0">
              <a:latin typeface="Verdana" pitchFamily="34" charset="0"/>
            </a:endParaRPr>
          </a:p>
        </p:txBody>
      </p:sp>
      <p:sp>
        <p:nvSpPr>
          <p:cNvPr id="13" name="Arrondir un rectangle avec un coin du même côté 12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1115616" y="5493186"/>
            <a:ext cx="576064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342900" indent="-342900" defTabSz="762000">
              <a:lnSpc>
                <a:spcPct val="90000"/>
              </a:lnSpc>
              <a:spcBef>
                <a:spcPct val="20000"/>
              </a:spcBef>
              <a:buClr>
                <a:srgbClr val="92D050"/>
              </a:buClr>
              <a:buSzPct val="150000"/>
            </a:pPr>
            <a:r>
              <a:rPr lang="fr-FR" sz="1000" dirty="0" smtClean="0">
                <a:latin typeface="Verdana" pitchFamily="34" charset="0"/>
                <a:cs typeface="Arial" charset="0"/>
              </a:rPr>
              <a:t>Sources </a:t>
            </a:r>
            <a:r>
              <a:rPr lang="fr-FR" sz="1000" dirty="0">
                <a:latin typeface="Verdana" pitchFamily="34" charset="0"/>
                <a:cs typeface="Arial" charset="0"/>
              </a:rPr>
              <a:t>: </a:t>
            </a:r>
            <a:r>
              <a:rPr lang="fr-FR" sz="1000" dirty="0" smtClean="0">
                <a:latin typeface="Verdana" pitchFamily="34" charset="0"/>
                <a:cs typeface="Arial" charset="0"/>
              </a:rPr>
              <a:t>Agence France Trésor, Fédération bancaire européenne et Banque de France</a:t>
            </a:r>
            <a:endParaRPr lang="fr-FR" sz="1000" dirty="0">
              <a:latin typeface="Verdana" pitchFamily="34" charset="0"/>
              <a:cs typeface="Arial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547814" y="332656"/>
            <a:ext cx="748868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342900" indent="-342900" defTabSz="762000">
              <a:lnSpc>
                <a:spcPct val="90000"/>
              </a:lnSpc>
              <a:spcBef>
                <a:spcPct val="20000"/>
              </a:spcBef>
              <a:buClr>
                <a:srgbClr val="92D050"/>
              </a:buClr>
              <a:buSzPct val="150000"/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cs typeface="Arial" charset="0"/>
              </a:rPr>
              <a:t>Evolution des taux de court terme et de long terme</a:t>
            </a:r>
            <a:endParaRPr lang="fr-FR" sz="2000" b="1" dirty="0">
              <a:solidFill>
                <a:schemeClr val="tx2">
                  <a:lumMod val="75000"/>
                </a:schemeClr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7375045" y="4534197"/>
            <a:ext cx="216024" cy="216024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avec flèche 24"/>
          <p:cNvCxnSpPr/>
          <p:nvPr/>
        </p:nvCxnSpPr>
        <p:spPr>
          <a:xfrm>
            <a:off x="7587061" y="4664089"/>
            <a:ext cx="383852" cy="68841"/>
          </a:xfrm>
          <a:prstGeom prst="straightConnector1">
            <a:avLst/>
          </a:prstGeom>
          <a:ln w="9525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Ellipse 26"/>
          <p:cNvSpPr/>
          <p:nvPr/>
        </p:nvSpPr>
        <p:spPr>
          <a:xfrm>
            <a:off x="7361265" y="3933680"/>
            <a:ext cx="216024" cy="192187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7361265" y="4126158"/>
            <a:ext cx="216024" cy="216024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1"/>
          <p:cNvSpPr txBox="1"/>
          <p:nvPr/>
        </p:nvSpPr>
        <p:spPr>
          <a:xfrm>
            <a:off x="5537574" y="5923982"/>
            <a:ext cx="3537016" cy="49205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 smtClean="0">
                <a:solidFill>
                  <a:srgbClr val="002060"/>
                </a:solidFill>
                <a:latin typeface="Verdana" pitchFamily="34" charset="0"/>
              </a:rPr>
              <a:t>2015 : </a:t>
            </a:r>
            <a:r>
              <a:rPr lang="fr-FR" sz="1200" b="1" baseline="0" dirty="0" smtClean="0">
                <a:solidFill>
                  <a:srgbClr val="002060"/>
                </a:solidFill>
                <a:latin typeface="Verdana" pitchFamily="34" charset="0"/>
              </a:rPr>
              <a:t> baisse des taux à des niveaux </a:t>
            </a:r>
          </a:p>
          <a:p>
            <a:r>
              <a:rPr lang="fr-FR" sz="1200" b="1" baseline="0" dirty="0" smtClean="0">
                <a:solidFill>
                  <a:srgbClr val="002060"/>
                </a:solidFill>
                <a:latin typeface="Verdana" pitchFamily="34" charset="0"/>
              </a:rPr>
              <a:t>historiquement bas</a:t>
            </a:r>
            <a:endParaRPr lang="fr-FR" sz="12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cxnSp>
        <p:nvCxnSpPr>
          <p:cNvPr id="35" name="Connecteur droit avec flèche 34"/>
          <p:cNvCxnSpPr/>
          <p:nvPr/>
        </p:nvCxnSpPr>
        <p:spPr>
          <a:xfrm flipV="1">
            <a:off x="7529418" y="3555260"/>
            <a:ext cx="441495" cy="403015"/>
          </a:xfrm>
          <a:prstGeom prst="straightConnector1">
            <a:avLst/>
          </a:prstGeom>
          <a:ln w="9525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V="1">
            <a:off x="7586203" y="4197137"/>
            <a:ext cx="384710" cy="6453"/>
          </a:xfrm>
          <a:prstGeom prst="straightConnector1">
            <a:avLst/>
          </a:prstGeom>
          <a:ln w="9525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377382"/>
            <a:ext cx="7299477" cy="4511851"/>
          </a:xfrm>
          <a:prstGeom prst="rect">
            <a:avLst/>
          </a:prstGeom>
        </p:spPr>
      </p:pic>
      <p:sp>
        <p:nvSpPr>
          <p:cNvPr id="34820" name="Rectangle 8"/>
          <p:cNvSpPr>
            <a:spLocks noChangeArrowheads="1"/>
          </p:cNvSpPr>
          <p:nvPr/>
        </p:nvSpPr>
        <p:spPr bwMode="auto">
          <a:xfrm>
            <a:off x="1519061" y="5838812"/>
            <a:ext cx="1656184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342900" indent="-342900" defTabSz="762000">
              <a:lnSpc>
                <a:spcPct val="90000"/>
              </a:lnSpc>
              <a:spcBef>
                <a:spcPct val="20000"/>
              </a:spcBef>
              <a:buClr>
                <a:srgbClr val="92D050"/>
              </a:buClr>
              <a:buSzPct val="150000"/>
            </a:pPr>
            <a:r>
              <a:rPr lang="fr-FR" sz="1000" dirty="0">
                <a:latin typeface="Verdana" pitchFamily="34" charset="0"/>
                <a:cs typeface="Arial" charset="0"/>
              </a:rPr>
              <a:t>Source : </a:t>
            </a:r>
            <a:r>
              <a:rPr lang="fr-FR" sz="1000" dirty="0" err="1" smtClean="0">
                <a:latin typeface="Verdana" pitchFamily="34" charset="0"/>
                <a:cs typeface="Arial" charset="0"/>
              </a:rPr>
              <a:t>Euronext</a:t>
            </a:r>
            <a:endParaRPr lang="fr-FR" sz="1000" dirty="0">
              <a:latin typeface="Verdana" pitchFamily="34" charset="0"/>
              <a:cs typeface="Arial" charset="0"/>
            </a:endParaRPr>
          </a:p>
        </p:txBody>
      </p:sp>
      <p:sp>
        <p:nvSpPr>
          <p:cNvPr id="34823" name="Text Box 125"/>
          <p:cNvSpPr txBox="1">
            <a:spLocks noChangeArrowheads="1"/>
          </p:cNvSpPr>
          <p:nvPr/>
        </p:nvSpPr>
        <p:spPr bwMode="auto">
          <a:xfrm>
            <a:off x="1691680" y="404664"/>
            <a:ext cx="62646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2000" b="1" dirty="0" smtClean="0">
                <a:solidFill>
                  <a:srgbClr val="002060"/>
                </a:solidFill>
                <a:latin typeface="Verdana" pitchFamily="34" charset="0"/>
              </a:rPr>
              <a:t>Evolution mensuelle du Cac 40 (en points)</a:t>
            </a:r>
            <a:endParaRPr lang="fr-FR" sz="20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9" name="Arrondir un rectangle avec un coin du même côté 8"/>
          <p:cNvSpPr/>
          <p:nvPr/>
        </p:nvSpPr>
        <p:spPr>
          <a:xfrm rot="5400000">
            <a:off x="450057" y="-116682"/>
            <a:ext cx="647700" cy="1547813"/>
          </a:xfrm>
          <a:prstGeom prst="round2SameRect">
            <a:avLst/>
          </a:prstGeom>
          <a:solidFill>
            <a:srgbClr val="002060"/>
          </a:solidFill>
          <a:ln>
            <a:noFill/>
          </a:ln>
          <a:effectLst>
            <a:outerShdw blurRad="368300" dist="88900" dir="5400000" sx="103000" sy="103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Espace réservé du texte 20"/>
          <p:cNvSpPr txBox="1">
            <a:spLocks/>
          </p:cNvSpPr>
          <p:nvPr/>
        </p:nvSpPr>
        <p:spPr bwMode="auto">
          <a:xfrm>
            <a:off x="5575788" y="5859486"/>
            <a:ext cx="3528392" cy="708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fr-FR" altLang="ja-JP" sz="1200" b="1" dirty="0" smtClean="0">
                <a:solidFill>
                  <a:srgbClr val="002060"/>
                </a:solidFill>
                <a:latin typeface="Verdana" pitchFamily="34" charset="0"/>
              </a:rPr>
              <a:t>Après avoir dépassé le seuil des 5 000 points en 2015, le Cac 40 connaît un début d’année volatil</a:t>
            </a:r>
            <a:endParaRPr lang="fr-FR" altLang="ja-JP" sz="12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7615005" y="2923305"/>
            <a:ext cx="251458" cy="22127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avec flèche 17"/>
          <p:cNvCxnSpPr>
            <a:stCxn id="17" idx="7"/>
          </p:cNvCxnSpPr>
          <p:nvPr/>
        </p:nvCxnSpPr>
        <p:spPr>
          <a:xfrm flipV="1">
            <a:off x="7829638" y="2544216"/>
            <a:ext cx="486778" cy="4114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7866463" y="1412776"/>
            <a:ext cx="12420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Verdana" pitchFamily="34" charset="0"/>
              </a:rPr>
              <a:t>-</a:t>
            </a:r>
            <a:r>
              <a:rPr lang="fr-FR" sz="1600" dirty="0" smtClean="0">
                <a:latin typeface="Verdana" pitchFamily="34" charset="0"/>
              </a:rPr>
              <a:t> 5 % depuis le début de l’année</a:t>
            </a:r>
            <a:endParaRPr lang="fr-FR" sz="1600" dirty="0">
              <a:latin typeface="Verdana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797553" y="3633308"/>
            <a:ext cx="133221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Verdana" pitchFamily="34" charset="0"/>
              </a:rPr>
              <a:t>4 426 au </a:t>
            </a:r>
          </a:p>
          <a:p>
            <a:pPr algn="ctr"/>
            <a:r>
              <a:rPr lang="fr-FR" sz="1600" dirty="0">
                <a:latin typeface="Verdana" pitchFamily="34" charset="0"/>
              </a:rPr>
              <a:t>9</a:t>
            </a:r>
            <a:r>
              <a:rPr lang="fr-FR" sz="1600" dirty="0" smtClean="0">
                <a:latin typeface="Verdana" pitchFamily="34" charset="0"/>
              </a:rPr>
              <a:t> mars</a:t>
            </a:r>
            <a:endParaRPr lang="fr-FR" sz="16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12855</TotalTime>
  <Words>2282</Words>
  <Application>Microsoft Office PowerPoint</Application>
  <PresentationFormat>Affichage à l'écran (4:3)</PresentationFormat>
  <Paragraphs>710</Paragraphs>
  <Slides>39</Slides>
  <Notes>39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9" baseType="lpstr">
      <vt:lpstr>Arial Unicode MS</vt:lpstr>
      <vt:lpstr>ＭＳ Ｐゴシック</vt:lpstr>
      <vt:lpstr>Arial</vt:lpstr>
      <vt:lpstr>Calibri</vt:lpstr>
      <vt:lpstr>Helvetica Neue</vt:lpstr>
      <vt:lpstr>Helvetica Neue UltraLight</vt:lpstr>
      <vt:lpstr>Times New Roman</vt:lpstr>
      <vt:lpstr>Verdana</vt:lpstr>
      <vt:lpstr>Vrinda</vt:lpstr>
      <vt:lpstr>Thème Office</vt:lpstr>
      <vt:lpstr>Les assurances de personnes  au début de l'année 2016</vt:lpstr>
      <vt:lpstr>Retour sur 2015</vt:lpstr>
      <vt:lpstr>Présentation PowerPoint</vt:lpstr>
      <vt:lpstr>Présentation PowerPoint</vt:lpstr>
      <vt:lpstr>ASSURANCE VIE (Contrats en cas de vie, en cas de décès, capitalisation)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ASSURANCE DOMMAGES CORPORELS (Santé, Incapacité-invalidité, dépendance)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Un début d’année 2016 prometteur</vt:lpstr>
      <vt:lpstr>Présentation PowerPoint</vt:lpstr>
      <vt:lpstr>Présentation PowerPoint</vt:lpstr>
      <vt:lpstr>Les assurances de personnes  au début de l'année 2016</vt:lpstr>
    </vt:vector>
  </TitlesOfParts>
  <Company>FFSA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L'assurance française en 2011</dc:title>
  <dc:creator>BRASSAMI</dc:creator>
  <cp:lastModifiedBy>Christophe Benne</cp:lastModifiedBy>
  <cp:revision>2019</cp:revision>
  <cp:lastPrinted>2016-03-09T13:59:20Z</cp:lastPrinted>
  <dcterms:created xsi:type="dcterms:W3CDTF">2010-01-15T15:21:37Z</dcterms:created>
  <dcterms:modified xsi:type="dcterms:W3CDTF">2016-03-10T10:15:46Z</dcterms:modified>
</cp:coreProperties>
</file>